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22" r:id="rId2"/>
    <p:sldId id="294" r:id="rId3"/>
    <p:sldId id="306" r:id="rId4"/>
    <p:sldId id="307" r:id="rId5"/>
    <p:sldId id="308" r:id="rId6"/>
    <p:sldId id="309" r:id="rId7"/>
    <p:sldId id="311" r:id="rId8"/>
    <p:sldId id="312" r:id="rId9"/>
    <p:sldId id="314" r:id="rId10"/>
    <p:sldId id="316" r:id="rId11"/>
    <p:sldId id="313" r:id="rId12"/>
    <p:sldId id="317" r:id="rId13"/>
    <p:sldId id="319" r:id="rId14"/>
    <p:sldId id="320" r:id="rId15"/>
    <p:sldId id="321" r:id="rId16"/>
    <p:sldId id="304" r:id="rId17"/>
    <p:sldId id="326" r:id="rId18"/>
    <p:sldId id="327" r:id="rId19"/>
    <p:sldId id="328" r:id="rId20"/>
    <p:sldId id="331" r:id="rId21"/>
    <p:sldId id="330" r:id="rId22"/>
    <p:sldId id="332" r:id="rId23"/>
    <p:sldId id="33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2B93"/>
    <a:srgbClr val="9D1E65"/>
    <a:srgbClr val="254578"/>
    <a:srgbClr val="9F1D65"/>
    <a:srgbClr val="CF352B"/>
    <a:srgbClr val="F0C828"/>
    <a:srgbClr val="5AA48D"/>
    <a:srgbClr val="FB6B79"/>
    <a:srgbClr val="0F9ED5"/>
    <a:srgbClr val="196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7C885-CD68-45EE-B61D-B3A243243F6D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32275-0F47-4131-8B06-6EB16F06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0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FD329-AD69-4EEF-B76B-4A79C2FDB3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2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ED7B-BF8A-ED12-422C-23D9C2782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1BC5E3-16CB-38B2-1928-7EBCA2270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F4FB6-A6CD-1F07-DE1B-75633ECFF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510F-275F-4441-8DBA-5D917A803A8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F8799-9D58-77AA-14BF-A9D1E21E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ADE64-872F-DD9C-6BB7-D54A9D6E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032D-F89C-4A95-ACC5-8ED5FBB67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7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E4476-6ED2-1956-2A08-F7127DDFF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2D13C-E724-6710-D166-3F02216C9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1809C-E649-48B6-962C-C564694DE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510F-275F-4441-8DBA-5D917A803A8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FD9E7-AD85-D823-C2D8-DE6218BC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CD97D-1FD8-6BE3-7681-5B73999F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032D-F89C-4A95-ACC5-8ED5FBB67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65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EEFF5-2449-E89C-9CDD-FA8F2A5637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4CE4E9-0875-1951-A7F1-A2007C58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4870A-17A4-1595-8A58-BF6C8CD83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510F-275F-4441-8DBA-5D917A803A8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FF594-B699-763F-DB18-ADB666075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AA8E9-CC24-7A93-62C5-3911F1D6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032D-F89C-4A95-ACC5-8ED5FBB67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18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266E1-A32D-473C-22A6-642D124A5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9A17A-7EAF-B21D-D5E1-D98A06805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B4F7B-56A9-B0CD-05F6-229347DA6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510F-275F-4441-8DBA-5D917A803A8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FC02D-6B75-7472-B654-05EFCC70C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E8A4C-3071-D0C5-1B31-F704EB96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032D-F89C-4A95-ACC5-8ED5FBB67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48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C1C00-A70E-397C-6829-1EFF2738A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815CA-4A82-5FA4-2900-68D6F5F2E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9C408-B85F-F9C7-F4B8-8CBFA83D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510F-275F-4441-8DBA-5D917A803A8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DA3D3-3689-8A4D-0915-A5AE917B1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828A8-4A8E-2A43-E1A1-BCD1B4F8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032D-F89C-4A95-ACC5-8ED5FBB67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2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F3C0-D375-5ECD-04AE-B79B0A7A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03633-6525-99E6-EE38-9634D7D0CA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BE5C1-D812-1297-7EEC-27BC546A9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8EE4C-8022-4A08-609F-1699CA63C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510F-275F-4441-8DBA-5D917A803A8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01670-4270-56ED-942C-B7EFF11ED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96B99-0B42-F715-77F6-D21281BB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032D-F89C-4A95-ACC5-8ED5FBB67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5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8311-D266-63B6-73F0-15EF7E105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961B6-63C8-F71B-ADC2-CB30C3CD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A1BAC-9EC6-FD7B-B3A8-7CBEBBCD8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E069D-C5E6-C571-DF6C-2207A26393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2F3C61-768A-9F8C-6D32-5E3C2BD1D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A90C34-2A9C-5278-FCFD-158F54DE6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510F-275F-4441-8DBA-5D917A803A8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590D51-BA0B-51EA-F1C8-959DF14A3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188FB-8291-F5D1-26C1-C3242260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032D-F89C-4A95-ACC5-8ED5FBB67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96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7ECC-7297-558A-7C27-BE6AF24E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A3999-DC5B-547A-573A-45D3664B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510F-275F-4441-8DBA-5D917A803A8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63569-9A69-9F80-D4EE-288F2DE71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F7845-AFCD-C6A7-3BC8-F765B8E2E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032D-F89C-4A95-ACC5-8ED5FBB67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7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EAD231-0F8C-7AD3-777D-D388010A7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510F-275F-4441-8DBA-5D917A803A8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AB9DF-19CC-4965-8C9B-654898523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F2550-8679-C0F7-7A06-5278FEF71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032D-F89C-4A95-ACC5-8ED5FBB67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87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246E-348D-C798-8ACA-DD4CC3655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1C169-91C7-F719-8501-DB0C9B1DE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C7E63-0968-D254-BF89-22FC479F7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1B138-CED2-2D30-5205-0FF972E5E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510F-275F-4441-8DBA-5D917A803A8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BC551-412D-25D2-436E-12B850C9E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BCA12-B29F-794B-8EE8-4E821A66F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032D-F89C-4A95-ACC5-8ED5FBB67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01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445C-0959-3B01-EDBD-75700D97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18AB1D-BB34-BC6F-29C0-562B0AAD8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F1C4FE-4037-C031-5DA1-D5BA19ADD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C0200-A149-8D38-65CC-72E388DF6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510F-275F-4441-8DBA-5D917A803A8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95ABC-2A89-9488-8966-23CC04E5E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F2A49-D60A-2C03-8A02-DE5A775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032D-F89C-4A95-ACC5-8ED5FBB67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27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6C9BCC-01B1-E366-904E-E31A269A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EA55C-BE7E-F67C-6643-2DE879E60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5B713-D95F-9C96-4CBD-2FAC14C8B9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0D510F-275F-4441-8DBA-5D917A803A8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4B409-E3E0-F855-0DCE-010596AAE9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49C77-FA3E-8036-A0F7-13CD405FE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FF032D-F89C-4A95-ACC5-8ED5FBB67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4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EFCA5-B20A-33E1-4700-07DEF3F68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colorful spheres&#10;&#10;AI-generated content may be incorrect.">
            <a:extLst>
              <a:ext uri="{FF2B5EF4-FFF2-40B4-BE49-F238E27FC236}">
                <a16:creationId xmlns:a16="http://schemas.microsoft.com/office/drawing/2014/main" id="{31F32059-5A88-BF6B-8D1A-7B46D2D4F6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" t="4301" r="3871" b="2705"/>
          <a:stretch>
            <a:fillRect/>
          </a:stretch>
        </p:blipFill>
        <p:spPr>
          <a:xfrm>
            <a:off x="642257" y="26548"/>
            <a:ext cx="10940143" cy="6977743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8F451-BBDB-D2EA-ECDD-1CEFC0C62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428923"/>
            <a:ext cx="10420350" cy="19418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i="0" dirty="0">
                <a:solidFill>
                  <a:srgbClr val="2545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 4 Materials Design</a:t>
            </a:r>
            <a:endParaRPr lang="en-US" sz="4400" b="1" dirty="0">
              <a:solidFill>
                <a:srgbClr val="2545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61C07-C9DB-B053-3044-9E030D86B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8123" y="6458998"/>
            <a:ext cx="2663877" cy="252162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sz="1400" i="0" dirty="0">
                <a:solidFill>
                  <a:schemeClr val="bg2">
                    <a:lumMod val="50000"/>
                  </a:schemeClr>
                </a:solidFill>
                <a:effectLst/>
              </a:rPr>
              <a:t>September 3, 2025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ECF1-2064-D46B-6D6C-4D6144293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7" y="48676"/>
            <a:ext cx="1063487" cy="1529396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81988E-F43F-8563-BB55-FD508FFFC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3" y="5523817"/>
            <a:ext cx="1666875" cy="106126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6979A536-F49D-BE9D-C086-6667868D189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124234F8-BA86-366E-1589-4F5C3E585B1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8233" y="386782"/>
            <a:ext cx="1063487" cy="10436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EF869D-5A89-AE0F-FF25-53CC63EBD063}"/>
              </a:ext>
            </a:extLst>
          </p:cNvPr>
          <p:cNvSpPr txBox="1"/>
          <p:nvPr/>
        </p:nvSpPr>
        <p:spPr>
          <a:xfrm>
            <a:off x="3767137" y="4441900"/>
            <a:ext cx="465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02B93"/>
                </a:solidFill>
              </a:rPr>
              <a:t>Caleb Morgan; Solomon Boakye-Yiadom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A1D0A-CD1B-7573-CF28-1B4749689BF1}"/>
              </a:ext>
            </a:extLst>
          </p:cNvPr>
          <p:cNvSpPr txBox="1"/>
          <p:nvPr/>
        </p:nvSpPr>
        <p:spPr>
          <a:xfrm>
            <a:off x="3617118" y="5523817"/>
            <a:ext cx="4405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54578"/>
                </a:solidFill>
              </a:rPr>
              <a:t>Mechanical Engineering</a:t>
            </a:r>
          </a:p>
          <a:p>
            <a:pPr algn="ctr"/>
            <a:r>
              <a:rPr lang="en-US" b="1" dirty="0">
                <a:solidFill>
                  <a:srgbClr val="254578"/>
                </a:solidFill>
              </a:rPr>
              <a:t>York University</a:t>
            </a:r>
          </a:p>
        </p:txBody>
      </p:sp>
    </p:spTree>
    <p:extLst>
      <p:ext uri="{BB962C8B-B14F-4D97-AF65-F5344CB8AC3E}">
        <p14:creationId xmlns:p14="http://schemas.microsoft.com/office/powerpoint/2010/main" val="1277427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182F2-04E0-DB42-B3DB-2EBBCE070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CDFFB578-96F0-5302-CB9D-7B6DD5483EF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6E4C6BD-05AB-B44D-D2A8-A20E9A6A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203" y="13412"/>
            <a:ext cx="11717594" cy="6359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 Science Paradigms through Ages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48ED9FB-38AD-7EB2-A918-4DCEC4CDB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00"/>
          <a:stretch>
            <a:fillRect/>
          </a:stretch>
        </p:blipFill>
        <p:spPr>
          <a:xfrm>
            <a:off x="467360" y="959313"/>
            <a:ext cx="4423518" cy="2328173"/>
          </a:xfr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C61669E-6A4B-5CDB-45CC-8FDC79DEA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" y="5961865"/>
            <a:ext cx="725525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9F1D65"/>
                </a:solidFill>
                <a:effectLst/>
                <a:latin typeface="Arial" panose="020B0604020202020204" pitchFamily="34" charset="0"/>
              </a:rPr>
              <a:t>Lejaeghere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9F1D65"/>
                </a:solidFill>
                <a:effectLst/>
                <a:latin typeface="Arial" panose="020B0604020202020204" pitchFamily="34" charset="0"/>
              </a:rPr>
              <a:t>, K.,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9F1D65"/>
                </a:solidFill>
                <a:effectLst/>
                <a:latin typeface="Arial" panose="020B0604020202020204" pitchFamily="34" charset="0"/>
              </a:rPr>
              <a:t>Bihlmayer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9F1D65"/>
                </a:solidFill>
                <a:effectLst/>
                <a:latin typeface="Arial" panose="020B0604020202020204" pitchFamily="34" charset="0"/>
              </a:rPr>
              <a:t>, G., Björkman, T., Blaha, P.,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9F1D65"/>
                </a:solidFill>
                <a:effectLst/>
                <a:latin typeface="Arial" panose="020B0604020202020204" pitchFamily="34" charset="0"/>
              </a:rPr>
              <a:t>Blügel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9F1D65"/>
                </a:solidFill>
                <a:effectLst/>
                <a:latin typeface="Arial" panose="020B0604020202020204" pitchFamily="34" charset="0"/>
              </a:rPr>
              <a:t>, S., Blum, V., Caliste, D., Castelli, I. E., Clark, S. J., Dal Corso, A., de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9F1D65"/>
                </a:solidFill>
                <a:effectLst/>
                <a:latin typeface="Arial" panose="020B0604020202020204" pitchFamily="34" charset="0"/>
              </a:rPr>
              <a:t>Gironcoli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9F1D65"/>
                </a:solidFill>
                <a:effectLst/>
                <a:latin typeface="Arial" panose="020B0604020202020204" pitchFamily="34" charset="0"/>
              </a:rPr>
              <a:t>, S., Deutsch, T., Dewhurst, J. K., di Marco, I.,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9F1D65"/>
                </a:solidFill>
                <a:effectLst/>
                <a:latin typeface="Arial" panose="020B0604020202020204" pitchFamily="34" charset="0"/>
              </a:rPr>
              <a:t>Draxl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9F1D65"/>
                </a:solidFill>
                <a:effectLst/>
                <a:latin typeface="Arial" panose="020B0604020202020204" pitchFamily="34" charset="0"/>
              </a:rPr>
              <a:t>, C.,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9F1D65"/>
                </a:solidFill>
                <a:effectLst/>
                <a:latin typeface="Arial" panose="020B0604020202020204" pitchFamily="34" charset="0"/>
              </a:rPr>
              <a:t>Dułak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9F1D65"/>
                </a:solidFill>
                <a:effectLst/>
                <a:latin typeface="Arial" panose="020B0604020202020204" pitchFamily="34" charset="0"/>
              </a:rPr>
              <a:t>, M., Eriksson, O., Flores-Livas, J. A., Garrity, K. F., …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9F1D65"/>
                </a:solidFill>
                <a:effectLst/>
                <a:latin typeface="Arial" panose="020B0604020202020204" pitchFamily="34" charset="0"/>
              </a:rPr>
              <a:t>Cottenier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9F1D65"/>
                </a:solidFill>
                <a:effectLst/>
                <a:latin typeface="Arial" panose="020B0604020202020204" pitchFamily="34" charset="0"/>
              </a:rPr>
              <a:t>, S. (2016). Reproducibility in density functional theory calculations of solids. Science, 351(6280). https://doi.org/10.1126/SCIENCE.AAD3000/SUPPL_FILE/AAD3000-LEJAEGHERE-SM.PDF</a:t>
            </a:r>
          </a:p>
        </p:txBody>
      </p:sp>
      <p:pic>
        <p:nvPicPr>
          <p:cNvPr id="6" name="Picture 5" descr="A green and yellow squares&#10;&#10;AI-generated content may be incorrect.">
            <a:extLst>
              <a:ext uri="{FF2B5EF4-FFF2-40B4-BE49-F238E27FC236}">
                <a16:creationId xmlns:a16="http://schemas.microsoft.com/office/drawing/2014/main" id="{EAEF531B-816E-4B92-2CDB-2BDF3D759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6"/>
          <a:stretch>
            <a:fillRect/>
          </a:stretch>
        </p:blipFill>
        <p:spPr>
          <a:xfrm>
            <a:off x="132080" y="3372477"/>
            <a:ext cx="6777429" cy="2526210"/>
          </a:xfrm>
          <a:prstGeom prst="rect">
            <a:avLst/>
          </a:prstGeom>
        </p:spPr>
      </p:pic>
      <p:pic>
        <p:nvPicPr>
          <p:cNvPr id="9" name="Picture 8" descr="A table of different colors&#10;&#10;AI-generated content may be incorrect.">
            <a:extLst>
              <a:ext uri="{FF2B5EF4-FFF2-40B4-BE49-F238E27FC236}">
                <a16:creationId xmlns:a16="http://schemas.microsoft.com/office/drawing/2014/main" id="{F12A079B-0E98-5A76-AFC6-493F2D231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536" y="613818"/>
            <a:ext cx="3326384" cy="611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62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96B0B-3F19-83AC-5FFF-FCE148722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5F8A053E-5CC8-CBB9-36D2-80C9C7C4EB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8CA1879-06E7-9710-84C5-51909F5DB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2276"/>
            <a:ext cx="12093677" cy="7652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does Data Science lie?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065F1CE-EFED-1587-F950-E102BC1A5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7498" r="6885" b="6664"/>
          <a:stretch>
            <a:fillRect/>
          </a:stretch>
        </p:blipFill>
        <p:spPr>
          <a:xfrm>
            <a:off x="3450772" y="1110342"/>
            <a:ext cx="5889171" cy="5542750"/>
          </a:xfrm>
        </p:spPr>
      </p:pic>
    </p:spTree>
    <p:extLst>
      <p:ext uri="{BB962C8B-B14F-4D97-AF65-F5344CB8AC3E}">
        <p14:creationId xmlns:p14="http://schemas.microsoft.com/office/powerpoint/2010/main" val="222783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75562-B27C-9966-B550-89DD79BB0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3499CD4E-607F-BE68-DFD3-3403480CC77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AE4D2B5-D665-DA83-8678-F6932EA4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2276"/>
            <a:ext cx="12093677" cy="62873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Explosion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54215B6-2704-E832-8CEE-AFD813165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" t="12384" r="856"/>
          <a:stretch>
            <a:fillRect/>
          </a:stretch>
        </p:blipFill>
        <p:spPr>
          <a:xfrm>
            <a:off x="935994" y="607448"/>
            <a:ext cx="10613749" cy="6218276"/>
          </a:xfrm>
        </p:spPr>
      </p:pic>
    </p:spTree>
    <p:extLst>
      <p:ext uri="{BB962C8B-B14F-4D97-AF65-F5344CB8AC3E}">
        <p14:creationId xmlns:p14="http://schemas.microsoft.com/office/powerpoint/2010/main" val="3694069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ABF49-7245-8CBC-6FA9-6E724B090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4D5ACC89-FD12-D83C-0416-B9F29D129B3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7316E5F-E9EC-FA76-EECE-59B8ED522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2276"/>
            <a:ext cx="12093677" cy="5990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Expanding Database of “computed” properties</a:t>
            </a:r>
          </a:p>
        </p:txBody>
      </p:sp>
      <p:pic>
        <p:nvPicPr>
          <p:cNvPr id="5" name="Picture 4" descr="A graph showing the number of energy structures&#10;&#10;AI-generated content may be incorrect.">
            <a:extLst>
              <a:ext uri="{FF2B5EF4-FFF2-40B4-BE49-F238E27FC236}">
                <a16:creationId xmlns:a16="http://schemas.microsoft.com/office/drawing/2014/main" id="{B4530F18-3430-578F-222B-59C9917BC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28" y="631371"/>
            <a:ext cx="7426872" cy="5244464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ECAC4A3F-4F32-8C5B-3124-7146F1D9E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770" y="1881955"/>
            <a:ext cx="4169230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9F1D65"/>
                </a:solidFill>
                <a:effectLst/>
                <a:latin typeface="Arial" panose="020B0604020202020204" pitchFamily="34" charset="0"/>
              </a:rPr>
              <a:t>Chen, C., Zuo, Y., Ye, W., Li, X., Deng, Z., Ping Ong, S., Chen, C., Zuo, Y., Ye, W., Li, X., Deng, Z., &amp; Ong, S. P. (2020). A Critical Review of Machine Learning of Energy Materials. Advanced Energy Materials, 10(8), 1903242. https://doi.org/10.1002/AENM.201903242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48D05-F991-429E-E363-31F737516583}"/>
              </a:ext>
            </a:extLst>
          </p:cNvPr>
          <p:cNvSpPr txBox="1"/>
          <p:nvPr/>
        </p:nvSpPr>
        <p:spPr>
          <a:xfrm>
            <a:off x="1415144" y="6084975"/>
            <a:ext cx="5312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54578"/>
                </a:solidFill>
              </a:rPr>
              <a:t>Number of crystal structures with various properties computed in Materials Project since inception</a:t>
            </a:r>
          </a:p>
        </p:txBody>
      </p:sp>
    </p:spTree>
    <p:extLst>
      <p:ext uri="{BB962C8B-B14F-4D97-AF65-F5344CB8AC3E}">
        <p14:creationId xmlns:p14="http://schemas.microsoft.com/office/powerpoint/2010/main" val="543659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EDBF-DA34-D378-DE1E-35A1E9AA6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51533106-FA4B-A849-5990-F78DD5DCA80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5D1D6DF-6B5A-39DB-0D90-087D801EC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2276"/>
            <a:ext cx="12093677" cy="5990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&amp; Big Data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C32114B-E1F9-7C5A-9C7E-A846CFB8B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43" y="6253864"/>
            <a:ext cx="1189773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9F1D65"/>
                </a:solidFill>
                <a:effectLst/>
                <a:latin typeface="Arial" panose="020B0604020202020204" pitchFamily="34" charset="0"/>
              </a:rPr>
              <a:t>Zhou, T., Song, Z., &amp;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9F1D65"/>
                </a:solidFill>
                <a:effectLst/>
                <a:latin typeface="Arial" panose="020B0604020202020204" pitchFamily="34" charset="0"/>
              </a:rPr>
              <a:t>Sundmacher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9F1D65"/>
                </a:solidFill>
                <a:effectLst/>
                <a:latin typeface="Arial" panose="020B0604020202020204" pitchFamily="34" charset="0"/>
              </a:rPr>
              <a:t>, K. (2019). Big Data Creates New Opportunities for Materials Research: A Review on Methods and Applications of Machine Learning for Materials Design. Engineering, 5(6), 1017–1026. https://doi.org/10.1016/J.ENG.2019.02.011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024D28-9BAB-CE36-CAFE-8F53C9B68A60}"/>
              </a:ext>
            </a:extLst>
          </p:cNvPr>
          <p:cNvSpPr txBox="1"/>
          <p:nvPr/>
        </p:nvSpPr>
        <p:spPr>
          <a:xfrm>
            <a:off x="195943" y="4928433"/>
            <a:ext cx="5529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54578"/>
                </a:solidFill>
              </a:rPr>
              <a:t>Number of published works on “machine learning” and “machine learning” + “material” (from January 1999 to September 2018)</a:t>
            </a:r>
          </a:p>
        </p:txBody>
      </p:sp>
      <p:pic>
        <p:nvPicPr>
          <p:cNvPr id="3" name="Picture 2" descr="A graph of a number of years&#10;&#10;AI-generated content may be incorrect.">
            <a:extLst>
              <a:ext uri="{FF2B5EF4-FFF2-40B4-BE49-F238E27FC236}">
                <a16:creationId xmlns:a16="http://schemas.microsoft.com/office/drawing/2014/main" id="{C44D8AF2-D1E3-C854-6FF8-F84D10B54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463" y="982727"/>
            <a:ext cx="5855537" cy="4131207"/>
          </a:xfrm>
          <a:prstGeom prst="rect">
            <a:avLst/>
          </a:prstGeom>
        </p:spPr>
      </p:pic>
      <p:pic>
        <p:nvPicPr>
          <p:cNvPr id="8" name="Picture 7" descr="A graph of the number of years&#10;&#10;AI-generated content may be incorrect.">
            <a:extLst>
              <a:ext uri="{FF2B5EF4-FFF2-40B4-BE49-F238E27FC236}">
                <a16:creationId xmlns:a16="http://schemas.microsoft.com/office/drawing/2014/main" id="{2C060693-43EE-2AD6-30FD-B18690F60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046"/>
            <a:ext cx="5808366" cy="37973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255F6C-0A9A-C9EE-81B2-B238844F9084}"/>
              </a:ext>
            </a:extLst>
          </p:cNvPr>
          <p:cNvSpPr txBox="1"/>
          <p:nvPr/>
        </p:nvSpPr>
        <p:spPr>
          <a:xfrm>
            <a:off x="6662057" y="5270006"/>
            <a:ext cx="5334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54578"/>
                </a:solidFill>
              </a:rPr>
              <a:t>Number of published works on “big data” and “data-driven” methods (from January 1999 to September 2018)</a:t>
            </a:r>
          </a:p>
        </p:txBody>
      </p:sp>
    </p:spTree>
    <p:extLst>
      <p:ext uri="{BB962C8B-B14F-4D97-AF65-F5344CB8AC3E}">
        <p14:creationId xmlns:p14="http://schemas.microsoft.com/office/powerpoint/2010/main" val="3620731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F1166-2E71-C2EB-C193-D71AEE25C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AC71F8AB-A1F6-3EDB-FE3A-D35143850DE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CBC58C2-95FE-9243-0780-C7E203202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2276"/>
            <a:ext cx="12093677" cy="5990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 Ontology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E8AF8-99C4-FA9D-534C-900EA3AB0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164" y="763045"/>
            <a:ext cx="11541672" cy="3689619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090E77C9-AA9B-8688-FC3B-22D089930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08" y="6300419"/>
            <a:ext cx="1176745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9F1D65"/>
                </a:solidFill>
                <a:effectLst/>
                <a:latin typeface="Arial" panose="020B0604020202020204" pitchFamily="34" charset="0"/>
              </a:rPr>
              <a:t>Himanen, L., Geurts, A., Foster, A. S., &amp; Rinke, P. (2019). Data-Driven Materials Science: Status, Challenges, and Perspectives. Advanced Science, 6(21), 1900808. https://doi.org/10.1002/ADVS.201900808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74745-1B8C-26CA-2975-7C0E736FB088}"/>
              </a:ext>
            </a:extLst>
          </p:cNvPr>
          <p:cNvSpPr txBox="1"/>
          <p:nvPr/>
        </p:nvSpPr>
        <p:spPr>
          <a:xfrm>
            <a:off x="2895600" y="4584338"/>
            <a:ext cx="640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54578"/>
                </a:solidFill>
              </a:rPr>
              <a:t>Example of an ontological hierarchy for the structural characterization of materials: a materials tree of life. </a:t>
            </a:r>
          </a:p>
        </p:txBody>
      </p:sp>
    </p:spTree>
    <p:extLst>
      <p:ext uri="{BB962C8B-B14F-4D97-AF65-F5344CB8AC3E}">
        <p14:creationId xmlns:p14="http://schemas.microsoft.com/office/powerpoint/2010/main" val="2550171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AB832-3919-20E7-A842-893FC461B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DB950B0E-2A2B-1116-9DF1-61AFD622624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445E0E1-3964-689C-4771-BD4AC4DD8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943" y="2598497"/>
            <a:ext cx="833845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>
                <a:solidFill>
                  <a:srgbClr val="254578"/>
                </a:solidFill>
              </a:rPr>
              <a:t>Basic Machinery of Machine Learning in Materials Design</a:t>
            </a:r>
          </a:p>
        </p:txBody>
      </p:sp>
    </p:spTree>
    <p:extLst>
      <p:ext uri="{BB962C8B-B14F-4D97-AF65-F5344CB8AC3E}">
        <p14:creationId xmlns:p14="http://schemas.microsoft.com/office/powerpoint/2010/main" val="3985707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8ECD-57C8-4441-70FC-1FE309598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67D975FF-2C8F-6584-4EDC-2B1237EB480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diagram of data analysis">
            <a:extLst>
              <a:ext uri="{FF2B5EF4-FFF2-40B4-BE49-F238E27FC236}">
                <a16:creationId xmlns:a16="http://schemas.microsoft.com/office/drawing/2014/main" id="{946BA253-B1D4-0CB1-5F5A-3E2368BE7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68" y="745389"/>
            <a:ext cx="5970946" cy="5836664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79A0D529-6AD7-5FDD-AB40-F101B219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2276"/>
            <a:ext cx="12093677" cy="5990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Steps in Building a ML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241F6-DFAA-0A95-FD67-C7FEDDD4A395}"/>
              </a:ext>
            </a:extLst>
          </p:cNvPr>
          <p:cNvSpPr txBox="1"/>
          <p:nvPr/>
        </p:nvSpPr>
        <p:spPr>
          <a:xfrm>
            <a:off x="7472514" y="1346623"/>
            <a:ext cx="4621162" cy="599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100" i="1" dirty="0">
                <a:solidFill>
                  <a:srgbClr val="9D1E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Himanen, L., Geurts, A., Foster, A. S., &amp; Rinke, P. (2019). Data-Driven Materials Science: Status, Challenges, and Perspectives. Advanced Science, 6(21), 1900808. https://doi.org/10.1002/ADVS.201900808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A3FAE-D2EB-EC0D-2C9E-9923063485CD}"/>
              </a:ext>
            </a:extLst>
          </p:cNvPr>
          <p:cNvSpPr txBox="1"/>
          <p:nvPr/>
        </p:nvSpPr>
        <p:spPr>
          <a:xfrm>
            <a:off x="6252614" y="5416959"/>
            <a:ext cx="5732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254578"/>
                </a:solidFill>
              </a:rPr>
              <a:t>Key steps in building a machine learning model. The white arrows indicate the flow of data; green arrows indicate actions that can be identified and performed after analysis to improve the performance of the model</a:t>
            </a:r>
          </a:p>
        </p:txBody>
      </p:sp>
    </p:spTree>
    <p:extLst>
      <p:ext uri="{BB962C8B-B14F-4D97-AF65-F5344CB8AC3E}">
        <p14:creationId xmlns:p14="http://schemas.microsoft.com/office/powerpoint/2010/main" val="2787071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90474-5FC3-0A26-0F11-E0F1ED980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6F039D59-4EAF-9E1B-3C6E-D0CD16C0DCA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47387037-234A-4A5A-7A4E-A444D0D1C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3" y="631371"/>
            <a:ext cx="10414534" cy="60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374D362C-D70B-816F-3876-68ADF4DC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2276"/>
            <a:ext cx="12093677" cy="5990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 of ML for Materials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A5637-E545-0BB8-D5C7-81B2952536D7}"/>
              </a:ext>
            </a:extLst>
          </p:cNvPr>
          <p:cNvSpPr txBox="1"/>
          <p:nvPr/>
        </p:nvSpPr>
        <p:spPr>
          <a:xfrm>
            <a:off x="0" y="5860849"/>
            <a:ext cx="375592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100" dirty="0">
                <a:solidFill>
                  <a:srgbClr val="9D1E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Chen, C., Zuo, Y., Ye, W., Li, X., Deng, Z., Ping Ong, S., Chen, C., Zuo, Y., Ye, W., Li, X., Deng, Z., &amp; Ong, S. P. (2020). A Critical Review of Machine Learning of Energy Materials. Advanced Energy Materials, 10(8), 1903242. https://doi.org/10.1002/AENM.201903242</a:t>
            </a:r>
          </a:p>
        </p:txBody>
      </p:sp>
    </p:spTree>
    <p:extLst>
      <p:ext uri="{BB962C8B-B14F-4D97-AF65-F5344CB8AC3E}">
        <p14:creationId xmlns:p14="http://schemas.microsoft.com/office/powerpoint/2010/main" val="1120386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AB832-3919-20E7-A842-893FC461B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DB950B0E-2A2B-1116-9DF1-61AFD622624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445E0E1-3964-689C-4771-BD4AC4DD8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389" y="2441181"/>
            <a:ext cx="9861753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>
                <a:solidFill>
                  <a:srgbClr val="254578"/>
                </a:solidFill>
              </a:rPr>
              <a:t>Illustrative examples of application of machine learning in materials science</a:t>
            </a:r>
          </a:p>
        </p:txBody>
      </p:sp>
    </p:spTree>
    <p:extLst>
      <p:ext uri="{BB962C8B-B14F-4D97-AF65-F5344CB8AC3E}">
        <p14:creationId xmlns:p14="http://schemas.microsoft.com/office/powerpoint/2010/main" val="2304688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98797-F27B-DA94-53A1-D76FA853C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312B222A-5361-FFCC-17B9-FACDD1EAEC3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3FADFC4-3BA0-7C98-2B80-EA99C4005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276"/>
            <a:ext cx="6211824" cy="131673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Objective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2089B-DEBD-8B5B-4547-A58225A60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48299"/>
            <a:ext cx="10515600" cy="4351338"/>
          </a:xfrm>
        </p:spPr>
        <p:txBody>
          <a:bodyPr/>
          <a:lstStyle/>
          <a:p>
            <a:r>
              <a:rPr lang="en-US" dirty="0"/>
              <a:t>To provide a comprehensive introduction into the application of machine learning to the design and discovery of new materials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9F1D65"/>
                </a:solidFill>
              </a:rPr>
              <a:t>Conceptual &amp; mathematical foundations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9F1D65"/>
                </a:solidFill>
              </a:rPr>
              <a:t>Examples &amp; case studies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9F1D65"/>
                </a:solidFill>
              </a:rPr>
              <a:t>Hand-on practice</a:t>
            </a:r>
          </a:p>
        </p:txBody>
      </p:sp>
    </p:spTree>
    <p:extLst>
      <p:ext uri="{BB962C8B-B14F-4D97-AF65-F5344CB8AC3E}">
        <p14:creationId xmlns:p14="http://schemas.microsoft.com/office/powerpoint/2010/main" val="140587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C2F17-A28B-401D-ED97-869F58435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31BFCA1A-961D-9AD7-2726-FE5A25CE63D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diagram of a machine learning process&#10;&#10;AI-generated content may be incorrect.">
            <a:extLst>
              <a:ext uri="{FF2B5EF4-FFF2-40B4-BE49-F238E27FC236}">
                <a16:creationId xmlns:a16="http://schemas.microsoft.com/office/drawing/2014/main" id="{642DF233-7D13-C5BC-F258-4B2535E79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41" y="544827"/>
            <a:ext cx="5824729" cy="3910188"/>
          </a:xfrm>
          <a:prstGeom prst="rect">
            <a:avLst/>
          </a:prstGeom>
        </p:spPr>
      </p:pic>
      <p:pic>
        <p:nvPicPr>
          <p:cNvPr id="8" name="Picture 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AE3F806-194F-FEB8-938C-86EEE10FF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04" y="4575093"/>
            <a:ext cx="8288219" cy="2037627"/>
          </a:xfrm>
          <a:prstGeom prst="rect">
            <a:avLst/>
          </a:prstGeom>
        </p:spPr>
      </p:pic>
      <p:pic>
        <p:nvPicPr>
          <p:cNvPr id="10" name="Picture 9" descr="A close-up of different colors&#10;&#10;AI-generated content may be incorrect.">
            <a:extLst>
              <a:ext uri="{FF2B5EF4-FFF2-40B4-BE49-F238E27FC236}">
                <a16:creationId xmlns:a16="http://schemas.microsoft.com/office/drawing/2014/main" id="{163CDF46-70E9-6498-AD0A-1FBADA244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010" y="0"/>
            <a:ext cx="2894990" cy="6640373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0A13FF3E-66FB-595B-0E3C-1B44448BC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360" y="245280"/>
            <a:ext cx="9033548" cy="599095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area: physical metallurgy (HEA)</a:t>
            </a:r>
            <a:br>
              <a:rPr lang="en-US" sz="3200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Property: hardness</a:t>
            </a:r>
          </a:p>
        </p:txBody>
      </p:sp>
    </p:spTree>
    <p:extLst>
      <p:ext uri="{BB962C8B-B14F-4D97-AF65-F5344CB8AC3E}">
        <p14:creationId xmlns:p14="http://schemas.microsoft.com/office/powerpoint/2010/main" val="2136281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E83C2-2FE4-BD8E-D5AB-4F5B25B85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4956450D-FE6C-607E-97AE-7564AAE7A03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7895C1E-B9E1-7C90-DAE5-AA7C6A820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30" y="1787246"/>
            <a:ext cx="6204218" cy="45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030949B6-C4BE-544F-DEF3-8D65387E5EAF}"/>
              </a:ext>
            </a:extLst>
          </p:cNvPr>
          <p:cNvSpPr txBox="1">
            <a:spLocks/>
          </p:cNvSpPr>
          <p:nvPr/>
        </p:nvSpPr>
        <p:spPr>
          <a:xfrm>
            <a:off x="0" y="456163"/>
            <a:ext cx="9033548" cy="599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area: Refractory CCA</a:t>
            </a:r>
          </a:p>
          <a:p>
            <a:r>
              <a:rPr lang="en-US" sz="3200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Property: strength at high temperatures, hardness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0B13F-A238-5676-8EF7-A6E33603F284}"/>
              </a:ext>
            </a:extLst>
          </p:cNvPr>
          <p:cNvSpPr txBox="1"/>
          <p:nvPr/>
        </p:nvSpPr>
        <p:spPr>
          <a:xfrm>
            <a:off x="7275870" y="5842232"/>
            <a:ext cx="500461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9D1E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Zhang, C., Gu, X., Bhandari, U., Lei, J., Guo, S., Kourouma, M., Karoui, A., Yang, S., Pradeep, K. G., &amp; Singh, P. (2022). Machine learning prediction of the mechanical properties of refractory multicomponent alloys based on a dataset of phase and first principles simulation. Frontiers in Metals and Alloys, 1, 1036656. https://doi.org/10.3389/FTMAL.2022.1036656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56549-B75F-FC05-C8AA-07FCDA691E10}"/>
              </a:ext>
            </a:extLst>
          </p:cNvPr>
          <p:cNvSpPr txBox="1"/>
          <p:nvPr/>
        </p:nvSpPr>
        <p:spPr>
          <a:xfrm>
            <a:off x="7836308" y="2304335"/>
            <a:ext cx="3883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CALPHAD was used to check phase stability and generate phase diagrams for potential compositions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Employs DFT to calculate material properties and select relevant features correlated with alloy behavior</a:t>
            </a:r>
          </a:p>
        </p:txBody>
      </p:sp>
    </p:spTree>
    <p:extLst>
      <p:ext uri="{BB962C8B-B14F-4D97-AF65-F5344CB8AC3E}">
        <p14:creationId xmlns:p14="http://schemas.microsoft.com/office/powerpoint/2010/main" val="3907780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C0A8C-F0F8-0C8E-647B-3F2430C02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1E693109-5419-39C3-5F57-ED525972636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98031BC6-8A85-BEFA-60F9-79028E1B0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30" y="967951"/>
            <a:ext cx="7035231" cy="392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C7C14CA9-520B-189A-CADE-A6746EAAE837}"/>
              </a:ext>
            </a:extLst>
          </p:cNvPr>
          <p:cNvSpPr txBox="1">
            <a:spLocks/>
          </p:cNvSpPr>
          <p:nvPr/>
        </p:nvSpPr>
        <p:spPr>
          <a:xfrm>
            <a:off x="0" y="456163"/>
            <a:ext cx="9033548" cy="599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area: lightweight refractory HEAs</a:t>
            </a:r>
          </a:p>
          <a:p>
            <a:r>
              <a:rPr lang="en-US" sz="3200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Property: hardness, corrosion resistance, light weight</a:t>
            </a:r>
          </a:p>
        </p:txBody>
      </p:sp>
      <p:pic>
        <p:nvPicPr>
          <p:cNvPr id="8" name="Picture 7" descr="A group of graphs and diagrams&#10;&#10;AI-generated content may be incorrect.">
            <a:extLst>
              <a:ext uri="{FF2B5EF4-FFF2-40B4-BE49-F238E27FC236}">
                <a16:creationId xmlns:a16="http://schemas.microsoft.com/office/drawing/2014/main" id="{3221ED19-BBFA-1ABD-4443-A02DEE0D4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91" y="2463990"/>
            <a:ext cx="4657791" cy="3686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7221DA-796B-1697-146D-D504341D26BB}"/>
              </a:ext>
            </a:extLst>
          </p:cNvPr>
          <p:cNvSpPr txBox="1"/>
          <p:nvPr/>
        </p:nvSpPr>
        <p:spPr>
          <a:xfrm>
            <a:off x="467400" y="6131142"/>
            <a:ext cx="617465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9D1E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Gao, T., Gao, J., Yang, S., &amp; Zhang, L. (2024). Data-driven design of novel lightweight refractory high-entropy alloys with superb hardness and corrosion resistance. </a:t>
            </a:r>
            <a:r>
              <a:rPr lang="en-US" sz="1100" dirty="0" err="1">
                <a:solidFill>
                  <a:srgbClr val="9D1E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Npj</a:t>
            </a:r>
            <a:r>
              <a:rPr lang="en-US" sz="1100" dirty="0">
                <a:solidFill>
                  <a:srgbClr val="9D1E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Computational Materials 2024 10:1, 10(1), 1–13. https://doi.org/10.1038/s41524-024-01457-6</a:t>
            </a:r>
          </a:p>
        </p:txBody>
      </p:sp>
    </p:spTree>
    <p:extLst>
      <p:ext uri="{BB962C8B-B14F-4D97-AF65-F5344CB8AC3E}">
        <p14:creationId xmlns:p14="http://schemas.microsoft.com/office/powerpoint/2010/main" val="3103155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6D592-5414-183A-660D-852D9E159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66CC81A6-6B80-F5FB-0C1E-CA760A15D48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7197928C-A54F-3BD9-EF29-16307C82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2276"/>
            <a:ext cx="12093677" cy="5990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Summary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8B2B85A-54DD-409B-B546-1CA803E71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152525"/>
            <a:ext cx="10991850" cy="5272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A02B93"/>
                </a:solidFill>
              </a:rPr>
              <a:t>AI/ML in Materials Science: </a:t>
            </a:r>
            <a:r>
              <a:rPr lang="en-US" sz="2400" dirty="0"/>
              <a:t>A relatively new field, emerging within the past 5 years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A02B93"/>
                </a:solidFill>
              </a:rPr>
              <a:t>Rapid Advancement:</a:t>
            </a:r>
            <a:r>
              <a:rPr lang="en-US" sz="2400" dirty="0">
                <a:solidFill>
                  <a:srgbClr val="A02B93"/>
                </a:solidFill>
              </a:rPr>
              <a:t> </a:t>
            </a:r>
            <a:r>
              <a:rPr lang="en-US" sz="2400" dirty="0"/>
              <a:t>While machine learning has been a longstanding discipline, its integration into materials science has seen explosive growth over the last decade.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A02B93"/>
                </a:solidFill>
              </a:rPr>
              <a:t>Industry Interest:</a:t>
            </a:r>
            <a:r>
              <a:rPr lang="en-US" sz="2400" dirty="0">
                <a:solidFill>
                  <a:srgbClr val="A02B93"/>
                </a:solidFill>
              </a:rPr>
              <a:t> </a:t>
            </a:r>
            <a:r>
              <a:rPr lang="en-US" sz="2400" dirty="0"/>
              <a:t>Despite significant interest from the materials industry, large-scale applications are still in the early stages.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A02B93"/>
                </a:solidFill>
              </a:rPr>
              <a:t>Initial Successes:</a:t>
            </a:r>
            <a:r>
              <a:rPr lang="en-US" sz="2400" dirty="0">
                <a:solidFill>
                  <a:srgbClr val="A02B93"/>
                </a:solidFill>
              </a:rPr>
              <a:t> </a:t>
            </a:r>
            <a:r>
              <a:rPr lang="en-US" sz="2400" dirty="0"/>
              <a:t>Early research has yielded promising results in more approachable and foundational areas.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A02B93"/>
                </a:solidFill>
              </a:rPr>
              <a:t>Challenges Ahead:</a:t>
            </a:r>
            <a:r>
              <a:rPr lang="en-US" sz="2400" dirty="0">
                <a:solidFill>
                  <a:srgbClr val="A02B93"/>
                </a:solidFill>
              </a:rPr>
              <a:t> </a:t>
            </a:r>
            <a:r>
              <a:rPr lang="en-US" sz="2400" dirty="0"/>
              <a:t>More complex and challenging problems are now being addressed, pushing the boundaries of the field.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A02B93"/>
                </a:solidFill>
              </a:rPr>
              <a:t>Data &amp; Tools Expansion:</a:t>
            </a:r>
            <a:r>
              <a:rPr lang="en-US" sz="2400" dirty="0">
                <a:solidFill>
                  <a:srgbClr val="A02B93"/>
                </a:solidFill>
              </a:rPr>
              <a:t> </a:t>
            </a:r>
            <a:r>
              <a:rPr lang="en-US" sz="2400" dirty="0"/>
              <a:t>The development of comprehensive databases and analytical tools continues to fuel growth and innovation.</a:t>
            </a:r>
          </a:p>
        </p:txBody>
      </p:sp>
    </p:spTree>
    <p:extLst>
      <p:ext uri="{BB962C8B-B14F-4D97-AF65-F5344CB8AC3E}">
        <p14:creationId xmlns:p14="http://schemas.microsoft.com/office/powerpoint/2010/main" val="1914335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B5BCA-BB2A-47B1-E2CC-6C483E018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D8A26DA6-D88C-2792-CFB6-D5223042F1E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B547FBF-EFF7-3747-7D3C-1A2D820E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276"/>
            <a:ext cx="6211824" cy="131673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Outcomes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8B084A-6710-1136-9EB2-BA6D85BCB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179871"/>
            <a:ext cx="10515600" cy="47197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At the conclusion of this course, the student should be able to: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9F1D65"/>
                </a:solidFill>
              </a:rPr>
              <a:t>Recognize, define and describe</a:t>
            </a:r>
            <a:r>
              <a:rPr lang="en-US" sz="2800" dirty="0">
                <a:solidFill>
                  <a:srgbClr val="9F1D65"/>
                </a:solidFill>
              </a:rPr>
              <a:t> key concept in machine learning approaches of relevance to materials science.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9F1D65"/>
                </a:solidFill>
              </a:rPr>
              <a:t>Analyze and understand</a:t>
            </a:r>
            <a:r>
              <a:rPr lang="en-US" sz="2800" dirty="0">
                <a:solidFill>
                  <a:srgbClr val="9F1D65"/>
                </a:solidFill>
              </a:rPr>
              <a:t> given data pertaining to a materials science problem.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9F1D65"/>
                </a:solidFill>
              </a:rPr>
              <a:t>Apply</a:t>
            </a:r>
            <a:r>
              <a:rPr lang="en-US" sz="2800" dirty="0">
                <a:solidFill>
                  <a:srgbClr val="9F1D65"/>
                </a:solidFill>
              </a:rPr>
              <a:t> machine learning algorithms for understanding structure-property relations in materials science, and materials design and discovery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9F1D65"/>
                </a:solidFill>
              </a:rPr>
              <a:t>Integrate</a:t>
            </a:r>
            <a:r>
              <a:rPr lang="en-US" sz="2800" dirty="0">
                <a:solidFill>
                  <a:srgbClr val="9F1D65"/>
                </a:solidFill>
              </a:rPr>
              <a:t> above knowledge to solve practical materials science problems using machine learning and </a:t>
            </a:r>
            <a:r>
              <a:rPr lang="en-US" sz="2800" b="1" dirty="0">
                <a:solidFill>
                  <a:srgbClr val="9F1D65"/>
                </a:solidFill>
              </a:rPr>
              <a:t>demonstrate</a:t>
            </a:r>
            <a:r>
              <a:rPr lang="en-US" sz="2800" dirty="0">
                <a:solidFill>
                  <a:srgbClr val="9F1D65"/>
                </a:solidFill>
              </a:rPr>
              <a:t> it through projects and research </a:t>
            </a:r>
          </a:p>
        </p:txBody>
      </p:sp>
    </p:spTree>
    <p:extLst>
      <p:ext uri="{BB962C8B-B14F-4D97-AF65-F5344CB8AC3E}">
        <p14:creationId xmlns:p14="http://schemas.microsoft.com/office/powerpoint/2010/main" val="213468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6B336-069A-2200-7102-6087E2764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A7736F56-7867-CB82-22A8-348F0E175FA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9AA05C0-92F1-7E97-7EB5-DF9F13CF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276"/>
            <a:ext cx="6211824" cy="131673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Pre-requisites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1C0A1C-2720-1984-028A-8B1DFE772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06" y="1101213"/>
            <a:ext cx="10515600" cy="45991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Knowledge of basic statistics (e.g., statistical distributions, Bayes’ theorem, regression etc.)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Knowledge of basic linear algebra (e.g., matrix multiplications, eigen value decompositions, inverses)</a:t>
            </a:r>
          </a:p>
          <a:p>
            <a:pPr>
              <a:lnSpc>
                <a:spcPct val="150000"/>
              </a:lnSpc>
            </a:pPr>
            <a:r>
              <a:rPr lang="en-US" dirty="0"/>
              <a:t>Some programming experience, ideally Python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Knowledge of materials structure and property concept</a:t>
            </a:r>
          </a:p>
        </p:txBody>
      </p:sp>
    </p:spTree>
    <p:extLst>
      <p:ext uri="{BB962C8B-B14F-4D97-AF65-F5344CB8AC3E}">
        <p14:creationId xmlns:p14="http://schemas.microsoft.com/office/powerpoint/2010/main" val="2322545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99DD7-BB1B-317E-BDD9-B72B87E32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70853960-301B-94A0-0AF7-6E8809A2309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571F7C2-854A-2CE1-C1A5-0AE9CA037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2276"/>
            <a:ext cx="10515599" cy="131673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Essential Work of Materials Science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9F3CBA-EC21-A374-8646-17A51BB1A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30" y="4617515"/>
            <a:ext cx="10913809" cy="20737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Materials Science develops the fundamental understanding of relationships and structure of materials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Materials Engineering uses this understanding to engineer (design) materials for real-life application</a:t>
            </a:r>
          </a:p>
        </p:txBody>
      </p:sp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5474B144-4DF5-2CC0-91F1-C9CEF0376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21" y="1223263"/>
            <a:ext cx="5734693" cy="33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73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FA6D6-A852-B562-96AA-2217D94F8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A20DC2B7-BD9B-4DEC-AA2A-A5687111C74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386595A-4B7C-9B39-F7CD-39F533306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490" y="-183674"/>
            <a:ext cx="11717594" cy="131673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PSPP Relationship of Materials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232DE01-6730-0C9D-7A80-F86E8190A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801" y="6269641"/>
            <a:ext cx="76399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9F1D65"/>
                </a:solidFill>
                <a:effectLst/>
                <a:latin typeface="Arial" panose="020B0604020202020204" pitchFamily="34" charset="0"/>
              </a:rPr>
              <a:t>Agrawal, A., &amp; Choudhary, A. (2019). Deep materials informatics: Applications of deep learning in materials science. MRS Communications, 9(3), 779–792. https://doi.org/10.1557/MRC.2019.73/FIGURES/6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DA59A4F-1844-FFCE-BD14-2C399D61B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0249" y="779645"/>
            <a:ext cx="9020115" cy="5381748"/>
          </a:xfrm>
        </p:spPr>
      </p:pic>
    </p:spTree>
    <p:extLst>
      <p:ext uri="{BB962C8B-B14F-4D97-AF65-F5344CB8AC3E}">
        <p14:creationId xmlns:p14="http://schemas.microsoft.com/office/powerpoint/2010/main" val="4132264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67FC7C-D548-3F46-30E8-77C313D4FDD3}"/>
              </a:ext>
            </a:extLst>
          </p:cNvPr>
          <p:cNvSpPr/>
          <p:nvPr/>
        </p:nvSpPr>
        <p:spPr>
          <a:xfrm>
            <a:off x="496399" y="3918955"/>
            <a:ext cx="1789889" cy="657416"/>
          </a:xfrm>
          <a:custGeom>
            <a:avLst/>
            <a:gdLst>
              <a:gd name="connsiteX0" fmla="*/ 1424598 w 1502766"/>
              <a:gd name="connsiteY0" fmla="*/ 551818 h 551958"/>
              <a:gd name="connsiteX1" fmla="*/ 281530 w 1502766"/>
              <a:gd name="connsiteY1" fmla="*/ 551818 h 551958"/>
              <a:gd name="connsiteX2" fmla="*/ -31 w 1502766"/>
              <a:gd name="connsiteY2" fmla="*/ 301912 h 551958"/>
              <a:gd name="connsiteX3" fmla="*/ -31 w 1502766"/>
              <a:gd name="connsiteY3" fmla="*/ 249765 h 551958"/>
              <a:gd name="connsiteX4" fmla="*/ 281530 w 1502766"/>
              <a:gd name="connsiteY4" fmla="*/ -141 h 551958"/>
              <a:gd name="connsiteX5" fmla="*/ 1424598 w 1502766"/>
              <a:gd name="connsiteY5" fmla="*/ -141 h 551958"/>
              <a:gd name="connsiteX6" fmla="*/ 1502736 w 1502766"/>
              <a:gd name="connsiteY6" fmla="*/ 276089 h 55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2766" h="551958">
                <a:moveTo>
                  <a:pt x="1424598" y="551818"/>
                </a:moveTo>
                <a:lnTo>
                  <a:pt x="281530" y="551818"/>
                </a:lnTo>
                <a:cubicBezTo>
                  <a:pt x="126088" y="551818"/>
                  <a:pt x="-31" y="457020"/>
                  <a:pt x="-31" y="301912"/>
                </a:cubicBezTo>
                <a:lnTo>
                  <a:pt x="-31" y="249765"/>
                </a:lnTo>
                <a:cubicBezTo>
                  <a:pt x="-31" y="94324"/>
                  <a:pt x="126088" y="-141"/>
                  <a:pt x="281530" y="-141"/>
                </a:cubicBezTo>
                <a:lnTo>
                  <a:pt x="1424598" y="-141"/>
                </a:lnTo>
                <a:lnTo>
                  <a:pt x="1502736" y="27608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832FCD1-5E68-F3EA-2C6A-A426355062AE}"/>
              </a:ext>
            </a:extLst>
          </p:cNvPr>
          <p:cNvSpPr/>
          <p:nvPr/>
        </p:nvSpPr>
        <p:spPr>
          <a:xfrm>
            <a:off x="2248189" y="3917962"/>
            <a:ext cx="1789690" cy="658012"/>
          </a:xfrm>
          <a:custGeom>
            <a:avLst/>
            <a:gdLst>
              <a:gd name="connsiteX0" fmla="*/ 1424463 w 1502599"/>
              <a:gd name="connsiteY0" fmla="*/ 552458 h 552458"/>
              <a:gd name="connsiteX1" fmla="*/ 0 w 1502599"/>
              <a:gd name="connsiteY1" fmla="*/ 552458 h 552458"/>
              <a:gd name="connsiteX2" fmla="*/ 78137 w 1502599"/>
              <a:gd name="connsiteY2" fmla="*/ 276229 h 552458"/>
              <a:gd name="connsiteX3" fmla="*/ 0 w 1502599"/>
              <a:gd name="connsiteY3" fmla="*/ 0 h 552458"/>
              <a:gd name="connsiteX4" fmla="*/ 1424463 w 1502599"/>
              <a:gd name="connsiteY4" fmla="*/ 0 h 552458"/>
              <a:gd name="connsiteX5" fmla="*/ 1502600 w 1502599"/>
              <a:gd name="connsiteY5" fmla="*/ 276229 h 552458"/>
              <a:gd name="connsiteX6" fmla="*/ 1424463 w 1502599"/>
              <a:gd name="connsiteY6" fmla="*/ 552458 h 55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2599" h="552458">
                <a:moveTo>
                  <a:pt x="1424463" y="552458"/>
                </a:moveTo>
                <a:lnTo>
                  <a:pt x="0" y="552458"/>
                </a:lnTo>
                <a:lnTo>
                  <a:pt x="78137" y="276229"/>
                </a:lnTo>
                <a:lnTo>
                  <a:pt x="0" y="0"/>
                </a:lnTo>
                <a:lnTo>
                  <a:pt x="1424463" y="0"/>
                </a:lnTo>
                <a:lnTo>
                  <a:pt x="1502600" y="276229"/>
                </a:lnTo>
                <a:lnTo>
                  <a:pt x="1424463" y="5524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7847646-7AA4-7640-0A3B-1FC137DB3A6D}"/>
              </a:ext>
            </a:extLst>
          </p:cNvPr>
          <p:cNvSpPr/>
          <p:nvPr/>
        </p:nvSpPr>
        <p:spPr>
          <a:xfrm>
            <a:off x="3999977" y="3917962"/>
            <a:ext cx="1789690" cy="658012"/>
          </a:xfrm>
          <a:custGeom>
            <a:avLst/>
            <a:gdLst>
              <a:gd name="connsiteX0" fmla="*/ 1424463 w 1502599"/>
              <a:gd name="connsiteY0" fmla="*/ 552458 h 552458"/>
              <a:gd name="connsiteX1" fmla="*/ 0 w 1502599"/>
              <a:gd name="connsiteY1" fmla="*/ 552458 h 552458"/>
              <a:gd name="connsiteX2" fmla="*/ 78137 w 1502599"/>
              <a:gd name="connsiteY2" fmla="*/ 276229 h 552458"/>
              <a:gd name="connsiteX3" fmla="*/ 0 w 1502599"/>
              <a:gd name="connsiteY3" fmla="*/ 0 h 552458"/>
              <a:gd name="connsiteX4" fmla="*/ 1424463 w 1502599"/>
              <a:gd name="connsiteY4" fmla="*/ 0 h 552458"/>
              <a:gd name="connsiteX5" fmla="*/ 1502600 w 1502599"/>
              <a:gd name="connsiteY5" fmla="*/ 276229 h 552458"/>
              <a:gd name="connsiteX6" fmla="*/ 1424463 w 1502599"/>
              <a:gd name="connsiteY6" fmla="*/ 552458 h 55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2599" h="552458">
                <a:moveTo>
                  <a:pt x="1424463" y="552458"/>
                </a:moveTo>
                <a:lnTo>
                  <a:pt x="0" y="552458"/>
                </a:lnTo>
                <a:lnTo>
                  <a:pt x="78137" y="276229"/>
                </a:lnTo>
                <a:lnTo>
                  <a:pt x="0" y="0"/>
                </a:lnTo>
                <a:lnTo>
                  <a:pt x="1424463" y="0"/>
                </a:lnTo>
                <a:lnTo>
                  <a:pt x="1502600" y="276229"/>
                </a:lnTo>
                <a:lnTo>
                  <a:pt x="1424463" y="55245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EAA923C-9BCB-B790-44EE-684E31DDAD3F}"/>
              </a:ext>
            </a:extLst>
          </p:cNvPr>
          <p:cNvSpPr/>
          <p:nvPr/>
        </p:nvSpPr>
        <p:spPr>
          <a:xfrm>
            <a:off x="5751569" y="3917962"/>
            <a:ext cx="1789889" cy="658012"/>
          </a:xfrm>
          <a:custGeom>
            <a:avLst/>
            <a:gdLst>
              <a:gd name="connsiteX0" fmla="*/ 1424629 w 1502766"/>
              <a:gd name="connsiteY0" fmla="*/ 552458 h 552458"/>
              <a:gd name="connsiteX1" fmla="*/ 0 w 1502766"/>
              <a:gd name="connsiteY1" fmla="*/ 552458 h 552458"/>
              <a:gd name="connsiteX2" fmla="*/ 78304 w 1502766"/>
              <a:gd name="connsiteY2" fmla="*/ 276229 h 552458"/>
              <a:gd name="connsiteX3" fmla="*/ 0 w 1502766"/>
              <a:gd name="connsiteY3" fmla="*/ 0 h 552458"/>
              <a:gd name="connsiteX4" fmla="*/ 1424629 w 1502766"/>
              <a:gd name="connsiteY4" fmla="*/ 0 h 552458"/>
              <a:gd name="connsiteX5" fmla="*/ 1502767 w 1502766"/>
              <a:gd name="connsiteY5" fmla="*/ 276229 h 552458"/>
              <a:gd name="connsiteX6" fmla="*/ 1424629 w 1502766"/>
              <a:gd name="connsiteY6" fmla="*/ 552458 h 55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2766" h="552458">
                <a:moveTo>
                  <a:pt x="1424629" y="552458"/>
                </a:moveTo>
                <a:lnTo>
                  <a:pt x="0" y="552458"/>
                </a:lnTo>
                <a:lnTo>
                  <a:pt x="78304" y="276229"/>
                </a:lnTo>
                <a:lnTo>
                  <a:pt x="0" y="0"/>
                </a:lnTo>
                <a:lnTo>
                  <a:pt x="1424629" y="0"/>
                </a:lnTo>
                <a:lnTo>
                  <a:pt x="1502767" y="276229"/>
                </a:lnTo>
                <a:lnTo>
                  <a:pt x="1424629" y="552458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FCE5DDE-C60C-7B6E-C2D2-1C53172D5164}"/>
              </a:ext>
            </a:extLst>
          </p:cNvPr>
          <p:cNvSpPr/>
          <p:nvPr/>
        </p:nvSpPr>
        <p:spPr>
          <a:xfrm>
            <a:off x="9253501" y="3898695"/>
            <a:ext cx="1696822" cy="658012"/>
          </a:xfrm>
          <a:custGeom>
            <a:avLst/>
            <a:gdLst>
              <a:gd name="connsiteX0" fmla="*/ 1424599 w 1424629"/>
              <a:gd name="connsiteY0" fmla="*/ 302412 h 552458"/>
              <a:gd name="connsiteX1" fmla="*/ 1143038 w 1424629"/>
              <a:gd name="connsiteY1" fmla="*/ 552318 h 552458"/>
              <a:gd name="connsiteX2" fmla="*/ -31 w 1424629"/>
              <a:gd name="connsiteY2" fmla="*/ 552318 h 552458"/>
              <a:gd name="connsiteX3" fmla="*/ 78273 w 1424629"/>
              <a:gd name="connsiteY3" fmla="*/ 276089 h 552458"/>
              <a:gd name="connsiteX4" fmla="*/ -31 w 1424629"/>
              <a:gd name="connsiteY4" fmla="*/ -141 h 552458"/>
              <a:gd name="connsiteX5" fmla="*/ 1143038 w 1424629"/>
              <a:gd name="connsiteY5" fmla="*/ -141 h 552458"/>
              <a:gd name="connsiteX6" fmla="*/ 1424599 w 1424629"/>
              <a:gd name="connsiteY6" fmla="*/ 249765 h 55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4629" h="552458">
                <a:moveTo>
                  <a:pt x="1424599" y="302412"/>
                </a:moveTo>
                <a:cubicBezTo>
                  <a:pt x="1424599" y="457853"/>
                  <a:pt x="1298479" y="552318"/>
                  <a:pt x="1143038" y="552318"/>
                </a:cubicBezTo>
                <a:lnTo>
                  <a:pt x="-31" y="552318"/>
                </a:lnTo>
                <a:lnTo>
                  <a:pt x="78273" y="276089"/>
                </a:lnTo>
                <a:lnTo>
                  <a:pt x="-31" y="-141"/>
                </a:lnTo>
                <a:lnTo>
                  <a:pt x="1143038" y="-141"/>
                </a:lnTo>
                <a:cubicBezTo>
                  <a:pt x="1298479" y="-141"/>
                  <a:pt x="1424599" y="94490"/>
                  <a:pt x="1424599" y="24976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1CC7782-1555-EA31-2514-D2ACCD584219}"/>
              </a:ext>
            </a:extLst>
          </p:cNvPr>
          <p:cNvSpPr/>
          <p:nvPr/>
        </p:nvSpPr>
        <p:spPr>
          <a:xfrm rot="16987799">
            <a:off x="790940" y="3634951"/>
            <a:ext cx="1200533" cy="1200534"/>
          </a:xfrm>
          <a:custGeom>
            <a:avLst/>
            <a:gdLst>
              <a:gd name="connsiteX0" fmla="*/ 1007922 w 1007952"/>
              <a:gd name="connsiteY0" fmla="*/ 503836 h 1007952"/>
              <a:gd name="connsiteX1" fmla="*/ 503946 w 1007952"/>
              <a:gd name="connsiteY1" fmla="*/ 1007812 h 1007952"/>
              <a:gd name="connsiteX2" fmla="*/ -31 w 1007952"/>
              <a:gd name="connsiteY2" fmla="*/ 503836 h 1007952"/>
              <a:gd name="connsiteX3" fmla="*/ 503946 w 1007952"/>
              <a:gd name="connsiteY3" fmla="*/ -141 h 1007952"/>
              <a:gd name="connsiteX4" fmla="*/ 1007922 w 1007952"/>
              <a:gd name="connsiteY4" fmla="*/ 503836 h 100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952" h="1007952">
                <a:moveTo>
                  <a:pt x="1007922" y="503836"/>
                </a:moveTo>
                <a:cubicBezTo>
                  <a:pt x="1007922" y="782174"/>
                  <a:pt x="782284" y="1007812"/>
                  <a:pt x="503946" y="1007812"/>
                </a:cubicBezTo>
                <a:cubicBezTo>
                  <a:pt x="225607" y="1007812"/>
                  <a:pt x="-31" y="782174"/>
                  <a:pt x="-31" y="503836"/>
                </a:cubicBezTo>
                <a:cubicBezTo>
                  <a:pt x="-31" y="225497"/>
                  <a:pt x="225607" y="-141"/>
                  <a:pt x="503946" y="-141"/>
                </a:cubicBezTo>
                <a:cubicBezTo>
                  <a:pt x="782284" y="-141"/>
                  <a:pt x="1007922" y="225497"/>
                  <a:pt x="1007922" y="503836"/>
                </a:cubicBezTo>
                <a:close/>
              </a:path>
            </a:pathLst>
          </a:custGeom>
          <a:solidFill>
            <a:schemeClr val="accent1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41CFFD2-DF91-46F3-25DC-22E1D6E4FEF0}"/>
              </a:ext>
            </a:extLst>
          </p:cNvPr>
          <p:cNvSpPr/>
          <p:nvPr/>
        </p:nvSpPr>
        <p:spPr>
          <a:xfrm>
            <a:off x="817666" y="3661584"/>
            <a:ext cx="1147355" cy="1147354"/>
          </a:xfrm>
          <a:custGeom>
            <a:avLst/>
            <a:gdLst>
              <a:gd name="connsiteX0" fmla="*/ 481621 w 963303"/>
              <a:gd name="connsiteY0" fmla="*/ 963163 h 963303"/>
              <a:gd name="connsiteX1" fmla="*/ -31 w 963303"/>
              <a:gd name="connsiteY1" fmla="*/ 481511 h 963303"/>
              <a:gd name="connsiteX2" fmla="*/ 481621 w 963303"/>
              <a:gd name="connsiteY2" fmla="*/ -141 h 963303"/>
              <a:gd name="connsiteX3" fmla="*/ 963272 w 963303"/>
              <a:gd name="connsiteY3" fmla="*/ 481511 h 963303"/>
              <a:gd name="connsiteX4" fmla="*/ 481621 w 963303"/>
              <a:gd name="connsiteY4" fmla="*/ 963163 h 963303"/>
              <a:gd name="connsiteX5" fmla="*/ 481621 w 963303"/>
              <a:gd name="connsiteY5" fmla="*/ 13521 h 963303"/>
              <a:gd name="connsiteX6" fmla="*/ 13464 w 963303"/>
              <a:gd name="connsiteY6" fmla="*/ 481344 h 963303"/>
              <a:gd name="connsiteX7" fmla="*/ 481288 w 963303"/>
              <a:gd name="connsiteY7" fmla="*/ 949501 h 963303"/>
              <a:gd name="connsiteX8" fmla="*/ 949444 w 963303"/>
              <a:gd name="connsiteY8" fmla="*/ 481678 h 963303"/>
              <a:gd name="connsiteX9" fmla="*/ 949444 w 963303"/>
              <a:gd name="connsiteY9" fmla="*/ 481344 h 963303"/>
              <a:gd name="connsiteX10" fmla="*/ 481621 w 963303"/>
              <a:gd name="connsiteY10" fmla="*/ 13688 h 96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3303" h="963303">
                <a:moveTo>
                  <a:pt x="481621" y="963163"/>
                </a:moveTo>
                <a:cubicBezTo>
                  <a:pt x="215611" y="963163"/>
                  <a:pt x="-31" y="747527"/>
                  <a:pt x="-31" y="481511"/>
                </a:cubicBezTo>
                <a:cubicBezTo>
                  <a:pt x="-31" y="215495"/>
                  <a:pt x="215611" y="-141"/>
                  <a:pt x="481621" y="-141"/>
                </a:cubicBezTo>
                <a:cubicBezTo>
                  <a:pt x="747631" y="-141"/>
                  <a:pt x="963272" y="215495"/>
                  <a:pt x="963272" y="481511"/>
                </a:cubicBezTo>
                <a:cubicBezTo>
                  <a:pt x="962989" y="747411"/>
                  <a:pt x="747516" y="962879"/>
                  <a:pt x="481621" y="963163"/>
                </a:cubicBezTo>
                <a:close/>
                <a:moveTo>
                  <a:pt x="481621" y="13521"/>
                </a:moveTo>
                <a:cubicBezTo>
                  <a:pt x="223157" y="13421"/>
                  <a:pt x="13556" y="222875"/>
                  <a:pt x="13464" y="481344"/>
                </a:cubicBezTo>
                <a:cubicBezTo>
                  <a:pt x="13373" y="739814"/>
                  <a:pt x="222824" y="949401"/>
                  <a:pt x="481288" y="949501"/>
                </a:cubicBezTo>
                <a:cubicBezTo>
                  <a:pt x="739752" y="949601"/>
                  <a:pt x="949344" y="740147"/>
                  <a:pt x="949444" y="481678"/>
                </a:cubicBezTo>
                <a:cubicBezTo>
                  <a:pt x="949444" y="481561"/>
                  <a:pt x="949444" y="481461"/>
                  <a:pt x="949444" y="481344"/>
                </a:cubicBezTo>
                <a:cubicBezTo>
                  <a:pt x="948978" y="223192"/>
                  <a:pt x="739775" y="14054"/>
                  <a:pt x="481621" y="13688"/>
                </a:cubicBezTo>
                <a:close/>
              </a:path>
            </a:pathLst>
          </a:custGeom>
          <a:solidFill>
            <a:srgbClr val="FFFEFF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AEDEB21-ED4D-0B56-56C9-5BC9B587F477}"/>
              </a:ext>
            </a:extLst>
          </p:cNvPr>
          <p:cNvSpPr/>
          <p:nvPr/>
        </p:nvSpPr>
        <p:spPr>
          <a:xfrm rot="16996800">
            <a:off x="938107" y="3781781"/>
            <a:ext cx="906453" cy="906453"/>
          </a:xfrm>
          <a:custGeom>
            <a:avLst/>
            <a:gdLst>
              <a:gd name="connsiteX0" fmla="*/ 761015 w 761046"/>
              <a:gd name="connsiteY0" fmla="*/ 380382 h 761046"/>
              <a:gd name="connsiteX1" fmla="*/ 380492 w 761046"/>
              <a:gd name="connsiteY1" fmla="*/ 760905 h 761046"/>
              <a:gd name="connsiteX2" fmla="*/ -31 w 761046"/>
              <a:gd name="connsiteY2" fmla="*/ 380382 h 761046"/>
              <a:gd name="connsiteX3" fmla="*/ 380492 w 761046"/>
              <a:gd name="connsiteY3" fmla="*/ -141 h 761046"/>
              <a:gd name="connsiteX4" fmla="*/ 761015 w 761046"/>
              <a:gd name="connsiteY4" fmla="*/ 380382 h 7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1046" h="761046">
                <a:moveTo>
                  <a:pt x="761015" y="380382"/>
                </a:moveTo>
                <a:cubicBezTo>
                  <a:pt x="761015" y="590540"/>
                  <a:pt x="590649" y="760905"/>
                  <a:pt x="380492" y="760905"/>
                </a:cubicBezTo>
                <a:cubicBezTo>
                  <a:pt x="170335" y="760905"/>
                  <a:pt x="-31" y="590539"/>
                  <a:pt x="-31" y="380382"/>
                </a:cubicBezTo>
                <a:cubicBezTo>
                  <a:pt x="-31" y="170225"/>
                  <a:pt x="170335" y="-141"/>
                  <a:pt x="380492" y="-141"/>
                </a:cubicBezTo>
                <a:cubicBezTo>
                  <a:pt x="590649" y="-141"/>
                  <a:pt x="761015" y="170226"/>
                  <a:pt x="761015" y="380382"/>
                </a:cubicBezTo>
                <a:close/>
              </a:path>
            </a:pathLst>
          </a:custGeom>
          <a:solidFill>
            <a:srgbClr val="FFFFFF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64BB5C-5ED9-98CD-66D6-075BEAEABC16}"/>
              </a:ext>
            </a:extLst>
          </p:cNvPr>
          <p:cNvSpPr/>
          <p:nvPr/>
        </p:nvSpPr>
        <p:spPr>
          <a:xfrm rot="16996800">
            <a:off x="978984" y="3822658"/>
            <a:ext cx="824698" cy="824698"/>
          </a:xfrm>
          <a:custGeom>
            <a:avLst/>
            <a:gdLst>
              <a:gd name="connsiteX0" fmla="*/ 692375 w 692405"/>
              <a:gd name="connsiteY0" fmla="*/ 346062 h 692405"/>
              <a:gd name="connsiteX1" fmla="*/ 346172 w 692405"/>
              <a:gd name="connsiteY1" fmla="*/ 692265 h 692405"/>
              <a:gd name="connsiteX2" fmla="*/ -31 w 692405"/>
              <a:gd name="connsiteY2" fmla="*/ 346062 h 692405"/>
              <a:gd name="connsiteX3" fmla="*/ 346172 w 692405"/>
              <a:gd name="connsiteY3" fmla="*/ -141 h 692405"/>
              <a:gd name="connsiteX4" fmla="*/ 692375 w 692405"/>
              <a:gd name="connsiteY4" fmla="*/ 346062 h 69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405" h="692405">
                <a:moveTo>
                  <a:pt x="692375" y="346062"/>
                </a:moveTo>
                <a:cubicBezTo>
                  <a:pt x="692375" y="537264"/>
                  <a:pt x="537375" y="692265"/>
                  <a:pt x="346172" y="692265"/>
                </a:cubicBezTo>
                <a:cubicBezTo>
                  <a:pt x="154970" y="692265"/>
                  <a:pt x="-31" y="537264"/>
                  <a:pt x="-31" y="346062"/>
                </a:cubicBezTo>
                <a:cubicBezTo>
                  <a:pt x="-31" y="154860"/>
                  <a:pt x="154970" y="-141"/>
                  <a:pt x="346172" y="-141"/>
                </a:cubicBezTo>
                <a:cubicBezTo>
                  <a:pt x="537375" y="-141"/>
                  <a:pt x="692375" y="154860"/>
                  <a:pt x="692375" y="346062"/>
                </a:cubicBezTo>
                <a:close/>
              </a:path>
            </a:pathLst>
          </a:custGeom>
          <a:solidFill>
            <a:schemeClr val="accent1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3D61D7-E00E-FCDD-044E-3F86DC4FFCDE}"/>
              </a:ext>
            </a:extLst>
          </p:cNvPr>
          <p:cNvSpPr txBox="1"/>
          <p:nvPr/>
        </p:nvSpPr>
        <p:spPr>
          <a:xfrm>
            <a:off x="922035" y="3920764"/>
            <a:ext cx="91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0" baseline="0" dirty="0">
                <a:ln/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  <a:rtl val="0"/>
              </a:rPr>
              <a:t>Stone Age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BA3D2F-93B9-D598-7838-6DEC36E9472F}"/>
              </a:ext>
            </a:extLst>
          </p:cNvPr>
          <p:cNvSpPr/>
          <p:nvPr/>
        </p:nvSpPr>
        <p:spPr>
          <a:xfrm rot="16986599">
            <a:off x="2542758" y="3635038"/>
            <a:ext cx="1200533" cy="1200534"/>
          </a:xfrm>
          <a:custGeom>
            <a:avLst/>
            <a:gdLst>
              <a:gd name="connsiteX0" fmla="*/ 1007922 w 1007952"/>
              <a:gd name="connsiteY0" fmla="*/ 503836 h 1007952"/>
              <a:gd name="connsiteX1" fmla="*/ 503946 w 1007952"/>
              <a:gd name="connsiteY1" fmla="*/ 1007812 h 1007952"/>
              <a:gd name="connsiteX2" fmla="*/ -31 w 1007952"/>
              <a:gd name="connsiteY2" fmla="*/ 503836 h 1007952"/>
              <a:gd name="connsiteX3" fmla="*/ 503946 w 1007952"/>
              <a:gd name="connsiteY3" fmla="*/ -141 h 1007952"/>
              <a:gd name="connsiteX4" fmla="*/ 1007922 w 1007952"/>
              <a:gd name="connsiteY4" fmla="*/ 503836 h 100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952" h="1007952">
                <a:moveTo>
                  <a:pt x="1007922" y="503836"/>
                </a:moveTo>
                <a:cubicBezTo>
                  <a:pt x="1007922" y="782174"/>
                  <a:pt x="782284" y="1007812"/>
                  <a:pt x="503946" y="1007812"/>
                </a:cubicBezTo>
                <a:cubicBezTo>
                  <a:pt x="225607" y="1007812"/>
                  <a:pt x="-31" y="782174"/>
                  <a:pt x="-31" y="503836"/>
                </a:cubicBezTo>
                <a:cubicBezTo>
                  <a:pt x="-31" y="225497"/>
                  <a:pt x="225607" y="-141"/>
                  <a:pt x="503946" y="-141"/>
                </a:cubicBezTo>
                <a:cubicBezTo>
                  <a:pt x="782284" y="-141"/>
                  <a:pt x="1007922" y="225497"/>
                  <a:pt x="1007922" y="503836"/>
                </a:cubicBezTo>
                <a:close/>
              </a:path>
            </a:pathLst>
          </a:custGeom>
          <a:solidFill>
            <a:schemeClr val="accent2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E6AEAB2-CFD7-63E2-425A-F668C5BDE68A}"/>
              </a:ext>
            </a:extLst>
          </p:cNvPr>
          <p:cNvSpPr/>
          <p:nvPr/>
        </p:nvSpPr>
        <p:spPr>
          <a:xfrm>
            <a:off x="2569852" y="3661584"/>
            <a:ext cx="1147355" cy="1147354"/>
          </a:xfrm>
          <a:custGeom>
            <a:avLst/>
            <a:gdLst>
              <a:gd name="connsiteX0" fmla="*/ 481288 w 963303"/>
              <a:gd name="connsiteY0" fmla="*/ 963163 h 963303"/>
              <a:gd name="connsiteX1" fmla="*/ -31 w 963303"/>
              <a:gd name="connsiteY1" fmla="*/ 481178 h 963303"/>
              <a:gd name="connsiteX2" fmla="*/ 481954 w 963303"/>
              <a:gd name="connsiteY2" fmla="*/ -141 h 963303"/>
              <a:gd name="connsiteX3" fmla="*/ 963273 w 963303"/>
              <a:gd name="connsiteY3" fmla="*/ 481511 h 963303"/>
              <a:gd name="connsiteX4" fmla="*/ 481288 w 963303"/>
              <a:gd name="connsiteY4" fmla="*/ 963163 h 963303"/>
              <a:gd name="connsiteX5" fmla="*/ 481288 w 963303"/>
              <a:gd name="connsiteY5" fmla="*/ 13521 h 963303"/>
              <a:gd name="connsiteX6" fmla="*/ 13131 w 963303"/>
              <a:gd name="connsiteY6" fmla="*/ 481344 h 963303"/>
              <a:gd name="connsiteX7" fmla="*/ 480955 w 963303"/>
              <a:gd name="connsiteY7" fmla="*/ 949501 h 963303"/>
              <a:gd name="connsiteX8" fmla="*/ 949111 w 963303"/>
              <a:gd name="connsiteY8" fmla="*/ 481678 h 963303"/>
              <a:gd name="connsiteX9" fmla="*/ 949111 w 963303"/>
              <a:gd name="connsiteY9" fmla="*/ 481344 h 963303"/>
              <a:gd name="connsiteX10" fmla="*/ 481288 w 963303"/>
              <a:gd name="connsiteY10" fmla="*/ 13688 h 96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3303" h="963303">
                <a:moveTo>
                  <a:pt x="481288" y="963163"/>
                </a:moveTo>
                <a:cubicBezTo>
                  <a:pt x="215272" y="962980"/>
                  <a:pt x="-214" y="747194"/>
                  <a:pt x="-31" y="481178"/>
                </a:cubicBezTo>
                <a:cubicBezTo>
                  <a:pt x="153" y="215162"/>
                  <a:pt x="215938" y="-324"/>
                  <a:pt x="481954" y="-141"/>
                </a:cubicBezTo>
                <a:cubicBezTo>
                  <a:pt x="747837" y="43"/>
                  <a:pt x="963273" y="215628"/>
                  <a:pt x="963273" y="481511"/>
                </a:cubicBezTo>
                <a:cubicBezTo>
                  <a:pt x="962990" y="747528"/>
                  <a:pt x="747321" y="963063"/>
                  <a:pt x="481288" y="963163"/>
                </a:cubicBezTo>
                <a:close/>
                <a:moveTo>
                  <a:pt x="481288" y="13521"/>
                </a:moveTo>
                <a:cubicBezTo>
                  <a:pt x="222819" y="13421"/>
                  <a:pt x="13231" y="222876"/>
                  <a:pt x="13131" y="481344"/>
                </a:cubicBezTo>
                <a:cubicBezTo>
                  <a:pt x="13031" y="739814"/>
                  <a:pt x="222486" y="949402"/>
                  <a:pt x="480955" y="949501"/>
                </a:cubicBezTo>
                <a:cubicBezTo>
                  <a:pt x="739424" y="949601"/>
                  <a:pt x="949011" y="740147"/>
                  <a:pt x="949111" y="481678"/>
                </a:cubicBezTo>
                <a:cubicBezTo>
                  <a:pt x="949111" y="481561"/>
                  <a:pt x="949111" y="481461"/>
                  <a:pt x="949111" y="481344"/>
                </a:cubicBezTo>
                <a:cubicBezTo>
                  <a:pt x="948745" y="223159"/>
                  <a:pt x="739474" y="13971"/>
                  <a:pt x="481288" y="13688"/>
                </a:cubicBezTo>
                <a:close/>
              </a:path>
            </a:pathLst>
          </a:custGeom>
          <a:solidFill>
            <a:srgbClr val="FFFEFF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ABB88E9-0F6E-4E7F-C924-39640436B04A}"/>
              </a:ext>
            </a:extLst>
          </p:cNvPr>
          <p:cNvSpPr/>
          <p:nvPr/>
        </p:nvSpPr>
        <p:spPr>
          <a:xfrm rot="16731601">
            <a:off x="2689918" y="3782205"/>
            <a:ext cx="906453" cy="906453"/>
          </a:xfrm>
          <a:custGeom>
            <a:avLst/>
            <a:gdLst>
              <a:gd name="connsiteX0" fmla="*/ 761016 w 761046"/>
              <a:gd name="connsiteY0" fmla="*/ 380383 h 761046"/>
              <a:gd name="connsiteX1" fmla="*/ 380493 w 761046"/>
              <a:gd name="connsiteY1" fmla="*/ 760906 h 761046"/>
              <a:gd name="connsiteX2" fmla="*/ -31 w 761046"/>
              <a:gd name="connsiteY2" fmla="*/ 380383 h 761046"/>
              <a:gd name="connsiteX3" fmla="*/ 380493 w 761046"/>
              <a:gd name="connsiteY3" fmla="*/ -141 h 761046"/>
              <a:gd name="connsiteX4" fmla="*/ 761016 w 761046"/>
              <a:gd name="connsiteY4" fmla="*/ 380383 h 7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1046" h="761046">
                <a:moveTo>
                  <a:pt x="761016" y="380383"/>
                </a:moveTo>
                <a:cubicBezTo>
                  <a:pt x="761016" y="590540"/>
                  <a:pt x="590650" y="760906"/>
                  <a:pt x="380493" y="760906"/>
                </a:cubicBezTo>
                <a:cubicBezTo>
                  <a:pt x="170336" y="760906"/>
                  <a:pt x="-31" y="590539"/>
                  <a:pt x="-31" y="380383"/>
                </a:cubicBezTo>
                <a:cubicBezTo>
                  <a:pt x="-31" y="170225"/>
                  <a:pt x="170336" y="-141"/>
                  <a:pt x="380493" y="-141"/>
                </a:cubicBezTo>
                <a:cubicBezTo>
                  <a:pt x="590650" y="-141"/>
                  <a:pt x="761016" y="170226"/>
                  <a:pt x="761016" y="380383"/>
                </a:cubicBezTo>
                <a:close/>
              </a:path>
            </a:pathLst>
          </a:custGeom>
          <a:solidFill>
            <a:srgbClr val="FFFFFF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843AF6-628A-CE2C-EBD2-842435851D3D}"/>
              </a:ext>
            </a:extLst>
          </p:cNvPr>
          <p:cNvSpPr/>
          <p:nvPr/>
        </p:nvSpPr>
        <p:spPr>
          <a:xfrm rot="16757401">
            <a:off x="2730512" y="3822816"/>
            <a:ext cx="824698" cy="824698"/>
          </a:xfrm>
          <a:custGeom>
            <a:avLst/>
            <a:gdLst>
              <a:gd name="connsiteX0" fmla="*/ 692375 w 692405"/>
              <a:gd name="connsiteY0" fmla="*/ 346062 h 692405"/>
              <a:gd name="connsiteX1" fmla="*/ 346172 w 692405"/>
              <a:gd name="connsiteY1" fmla="*/ 692265 h 692405"/>
              <a:gd name="connsiteX2" fmla="*/ -31 w 692405"/>
              <a:gd name="connsiteY2" fmla="*/ 346062 h 692405"/>
              <a:gd name="connsiteX3" fmla="*/ 346172 w 692405"/>
              <a:gd name="connsiteY3" fmla="*/ -141 h 692405"/>
              <a:gd name="connsiteX4" fmla="*/ 692375 w 692405"/>
              <a:gd name="connsiteY4" fmla="*/ 346062 h 69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405" h="692405">
                <a:moveTo>
                  <a:pt x="692375" y="346062"/>
                </a:moveTo>
                <a:cubicBezTo>
                  <a:pt x="692375" y="537264"/>
                  <a:pt x="537375" y="692265"/>
                  <a:pt x="346172" y="692265"/>
                </a:cubicBezTo>
                <a:cubicBezTo>
                  <a:pt x="154970" y="692265"/>
                  <a:pt x="-31" y="537264"/>
                  <a:pt x="-31" y="346062"/>
                </a:cubicBezTo>
                <a:cubicBezTo>
                  <a:pt x="-31" y="154860"/>
                  <a:pt x="154970" y="-141"/>
                  <a:pt x="346172" y="-141"/>
                </a:cubicBezTo>
                <a:cubicBezTo>
                  <a:pt x="537375" y="-141"/>
                  <a:pt x="692375" y="154860"/>
                  <a:pt x="692375" y="346062"/>
                </a:cubicBezTo>
                <a:close/>
              </a:path>
            </a:pathLst>
          </a:custGeom>
          <a:solidFill>
            <a:schemeClr val="accent2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5BF08F-3A8A-FF77-FB79-D8EB460CA3AE}"/>
              </a:ext>
            </a:extLst>
          </p:cNvPr>
          <p:cNvSpPr txBox="1"/>
          <p:nvPr/>
        </p:nvSpPr>
        <p:spPr>
          <a:xfrm>
            <a:off x="2683711" y="3942209"/>
            <a:ext cx="94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0" baseline="0" dirty="0">
                <a:ln/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  <a:rtl val="0"/>
              </a:rPr>
              <a:t>Bronze Age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1E9DBBA-18AD-4166-1BD9-18C0EC8BAC5B}"/>
              </a:ext>
            </a:extLst>
          </p:cNvPr>
          <p:cNvSpPr/>
          <p:nvPr/>
        </p:nvSpPr>
        <p:spPr>
          <a:xfrm rot="18900000">
            <a:off x="4294611" y="3635011"/>
            <a:ext cx="1200535" cy="1200534"/>
          </a:xfrm>
          <a:custGeom>
            <a:avLst/>
            <a:gdLst>
              <a:gd name="connsiteX0" fmla="*/ 1007923 w 1007953"/>
              <a:gd name="connsiteY0" fmla="*/ 503836 h 1007953"/>
              <a:gd name="connsiteX1" fmla="*/ 503946 w 1007953"/>
              <a:gd name="connsiteY1" fmla="*/ 1007813 h 1007953"/>
              <a:gd name="connsiteX2" fmla="*/ -31 w 1007953"/>
              <a:gd name="connsiteY2" fmla="*/ 503836 h 1007953"/>
              <a:gd name="connsiteX3" fmla="*/ 503946 w 1007953"/>
              <a:gd name="connsiteY3" fmla="*/ -141 h 1007953"/>
              <a:gd name="connsiteX4" fmla="*/ 1007923 w 1007953"/>
              <a:gd name="connsiteY4" fmla="*/ 503836 h 100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953" h="1007953">
                <a:moveTo>
                  <a:pt x="1007923" y="503836"/>
                </a:moveTo>
                <a:cubicBezTo>
                  <a:pt x="1007923" y="782174"/>
                  <a:pt x="782285" y="1007813"/>
                  <a:pt x="503946" y="1007813"/>
                </a:cubicBezTo>
                <a:cubicBezTo>
                  <a:pt x="225607" y="1007813"/>
                  <a:pt x="-31" y="782174"/>
                  <a:pt x="-31" y="503836"/>
                </a:cubicBezTo>
                <a:cubicBezTo>
                  <a:pt x="-31" y="225497"/>
                  <a:pt x="225607" y="-141"/>
                  <a:pt x="503946" y="-141"/>
                </a:cubicBezTo>
                <a:cubicBezTo>
                  <a:pt x="782285" y="-141"/>
                  <a:pt x="1007923" y="225497"/>
                  <a:pt x="1007923" y="503836"/>
                </a:cubicBezTo>
                <a:close/>
              </a:path>
            </a:pathLst>
          </a:custGeom>
          <a:solidFill>
            <a:schemeClr val="accent3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99A369-BA1D-57F1-D82B-34D68768E108}"/>
              </a:ext>
            </a:extLst>
          </p:cNvPr>
          <p:cNvSpPr/>
          <p:nvPr/>
        </p:nvSpPr>
        <p:spPr>
          <a:xfrm>
            <a:off x="4321046" y="3661584"/>
            <a:ext cx="1147355" cy="1147354"/>
          </a:xfrm>
          <a:custGeom>
            <a:avLst/>
            <a:gdLst>
              <a:gd name="connsiteX0" fmla="*/ 481788 w 963303"/>
              <a:gd name="connsiteY0" fmla="*/ 963163 h 963303"/>
              <a:gd name="connsiteX1" fmla="*/ -31 w 963303"/>
              <a:gd name="connsiteY1" fmla="*/ 481678 h 963303"/>
              <a:gd name="connsiteX2" fmla="*/ 481455 w 963303"/>
              <a:gd name="connsiteY2" fmla="*/ -141 h 963303"/>
              <a:gd name="connsiteX3" fmla="*/ 963273 w 963303"/>
              <a:gd name="connsiteY3" fmla="*/ 481344 h 963303"/>
              <a:gd name="connsiteX4" fmla="*/ 963273 w 963303"/>
              <a:gd name="connsiteY4" fmla="*/ 481511 h 963303"/>
              <a:gd name="connsiteX5" fmla="*/ 481788 w 963303"/>
              <a:gd name="connsiteY5" fmla="*/ 963163 h 963303"/>
              <a:gd name="connsiteX6" fmla="*/ 481788 w 963303"/>
              <a:gd name="connsiteY6" fmla="*/ 13521 h 963303"/>
              <a:gd name="connsiteX7" fmla="*/ 13631 w 963303"/>
              <a:gd name="connsiteY7" fmla="*/ 481344 h 963303"/>
              <a:gd name="connsiteX8" fmla="*/ 481455 w 963303"/>
              <a:gd name="connsiteY8" fmla="*/ 949501 h 963303"/>
              <a:gd name="connsiteX9" fmla="*/ 949611 w 963303"/>
              <a:gd name="connsiteY9" fmla="*/ 481678 h 963303"/>
              <a:gd name="connsiteX10" fmla="*/ 949611 w 963303"/>
              <a:gd name="connsiteY10" fmla="*/ 481344 h 963303"/>
              <a:gd name="connsiteX11" fmla="*/ 481788 w 963303"/>
              <a:gd name="connsiteY11" fmla="*/ 13688 h 96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3303" h="963303">
                <a:moveTo>
                  <a:pt x="481788" y="963163"/>
                </a:moveTo>
                <a:cubicBezTo>
                  <a:pt x="215771" y="963263"/>
                  <a:pt x="70" y="747694"/>
                  <a:pt x="-31" y="481678"/>
                </a:cubicBezTo>
                <a:cubicBezTo>
                  <a:pt x="-131" y="215661"/>
                  <a:pt x="215438" y="-40"/>
                  <a:pt x="481455" y="-141"/>
                </a:cubicBezTo>
                <a:cubicBezTo>
                  <a:pt x="747471" y="-240"/>
                  <a:pt x="963173" y="215328"/>
                  <a:pt x="963273" y="481344"/>
                </a:cubicBezTo>
                <a:cubicBezTo>
                  <a:pt x="963273" y="481395"/>
                  <a:pt x="963273" y="481461"/>
                  <a:pt x="963273" y="481511"/>
                </a:cubicBezTo>
                <a:cubicBezTo>
                  <a:pt x="962990" y="747344"/>
                  <a:pt x="747621" y="962796"/>
                  <a:pt x="481788" y="963163"/>
                </a:cubicBezTo>
                <a:close/>
                <a:moveTo>
                  <a:pt x="481788" y="13521"/>
                </a:moveTo>
                <a:cubicBezTo>
                  <a:pt x="223319" y="13421"/>
                  <a:pt x="13731" y="222875"/>
                  <a:pt x="13631" y="481344"/>
                </a:cubicBezTo>
                <a:cubicBezTo>
                  <a:pt x="13531" y="739814"/>
                  <a:pt x="222985" y="949401"/>
                  <a:pt x="481455" y="949501"/>
                </a:cubicBezTo>
                <a:cubicBezTo>
                  <a:pt x="739924" y="949601"/>
                  <a:pt x="949511" y="740147"/>
                  <a:pt x="949611" y="481678"/>
                </a:cubicBezTo>
                <a:cubicBezTo>
                  <a:pt x="949611" y="481561"/>
                  <a:pt x="949611" y="481461"/>
                  <a:pt x="949611" y="481344"/>
                </a:cubicBezTo>
                <a:cubicBezTo>
                  <a:pt x="949145" y="223192"/>
                  <a:pt x="739940" y="14054"/>
                  <a:pt x="481788" y="13688"/>
                </a:cubicBezTo>
                <a:close/>
              </a:path>
            </a:pathLst>
          </a:custGeom>
          <a:solidFill>
            <a:srgbClr val="FFFEFF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6C28606-093F-8907-11FE-0BA64846D1E4}"/>
              </a:ext>
            </a:extLst>
          </p:cNvPr>
          <p:cNvSpPr/>
          <p:nvPr/>
        </p:nvSpPr>
        <p:spPr>
          <a:xfrm rot="16749001">
            <a:off x="4441389" y="3781854"/>
            <a:ext cx="906452" cy="906453"/>
          </a:xfrm>
          <a:custGeom>
            <a:avLst/>
            <a:gdLst>
              <a:gd name="connsiteX0" fmla="*/ 761015 w 761045"/>
              <a:gd name="connsiteY0" fmla="*/ 380382 h 761045"/>
              <a:gd name="connsiteX1" fmla="*/ 380492 w 761045"/>
              <a:gd name="connsiteY1" fmla="*/ 760905 h 761045"/>
              <a:gd name="connsiteX2" fmla="*/ -31 w 761045"/>
              <a:gd name="connsiteY2" fmla="*/ 380382 h 761045"/>
              <a:gd name="connsiteX3" fmla="*/ 380492 w 761045"/>
              <a:gd name="connsiteY3" fmla="*/ -141 h 761045"/>
              <a:gd name="connsiteX4" fmla="*/ 761015 w 761045"/>
              <a:gd name="connsiteY4" fmla="*/ 380382 h 761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1045" h="761045">
                <a:moveTo>
                  <a:pt x="761015" y="380382"/>
                </a:moveTo>
                <a:cubicBezTo>
                  <a:pt x="761015" y="590539"/>
                  <a:pt x="590649" y="760905"/>
                  <a:pt x="380492" y="760905"/>
                </a:cubicBezTo>
                <a:cubicBezTo>
                  <a:pt x="170335" y="760905"/>
                  <a:pt x="-31" y="590539"/>
                  <a:pt x="-31" y="380382"/>
                </a:cubicBezTo>
                <a:cubicBezTo>
                  <a:pt x="-31" y="170225"/>
                  <a:pt x="170335" y="-141"/>
                  <a:pt x="380492" y="-141"/>
                </a:cubicBezTo>
                <a:cubicBezTo>
                  <a:pt x="590650" y="-141"/>
                  <a:pt x="761015" y="170225"/>
                  <a:pt x="761015" y="380382"/>
                </a:cubicBezTo>
                <a:close/>
              </a:path>
            </a:pathLst>
          </a:custGeom>
          <a:solidFill>
            <a:srgbClr val="FFFFFF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D297A61-2ED6-7AB1-F861-8D9F8DACABD0}"/>
              </a:ext>
            </a:extLst>
          </p:cNvPr>
          <p:cNvSpPr/>
          <p:nvPr/>
        </p:nvSpPr>
        <p:spPr>
          <a:xfrm rot="16749600">
            <a:off x="4482572" y="3823081"/>
            <a:ext cx="824698" cy="824698"/>
          </a:xfrm>
          <a:custGeom>
            <a:avLst/>
            <a:gdLst>
              <a:gd name="connsiteX0" fmla="*/ 692375 w 692405"/>
              <a:gd name="connsiteY0" fmla="*/ 346062 h 692405"/>
              <a:gd name="connsiteX1" fmla="*/ 346172 w 692405"/>
              <a:gd name="connsiteY1" fmla="*/ 692265 h 692405"/>
              <a:gd name="connsiteX2" fmla="*/ -31 w 692405"/>
              <a:gd name="connsiteY2" fmla="*/ 346062 h 692405"/>
              <a:gd name="connsiteX3" fmla="*/ 346172 w 692405"/>
              <a:gd name="connsiteY3" fmla="*/ -141 h 692405"/>
              <a:gd name="connsiteX4" fmla="*/ 692375 w 692405"/>
              <a:gd name="connsiteY4" fmla="*/ 346062 h 69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405" h="692405">
                <a:moveTo>
                  <a:pt x="692375" y="346062"/>
                </a:moveTo>
                <a:cubicBezTo>
                  <a:pt x="692375" y="537265"/>
                  <a:pt x="537375" y="692265"/>
                  <a:pt x="346172" y="692265"/>
                </a:cubicBezTo>
                <a:cubicBezTo>
                  <a:pt x="154970" y="692265"/>
                  <a:pt x="-31" y="537265"/>
                  <a:pt x="-31" y="346062"/>
                </a:cubicBezTo>
                <a:cubicBezTo>
                  <a:pt x="-31" y="154860"/>
                  <a:pt x="154970" y="-141"/>
                  <a:pt x="346172" y="-141"/>
                </a:cubicBezTo>
                <a:cubicBezTo>
                  <a:pt x="537375" y="-141"/>
                  <a:pt x="692375" y="154860"/>
                  <a:pt x="692375" y="346062"/>
                </a:cubicBezTo>
                <a:close/>
              </a:path>
            </a:pathLst>
          </a:custGeom>
          <a:solidFill>
            <a:schemeClr val="accent3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B258AA-5F56-13A7-B3F3-A0FBF1DD0921}"/>
              </a:ext>
            </a:extLst>
          </p:cNvPr>
          <p:cNvSpPr txBox="1"/>
          <p:nvPr/>
        </p:nvSpPr>
        <p:spPr>
          <a:xfrm>
            <a:off x="4569591" y="3904819"/>
            <a:ext cx="641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0" baseline="0" dirty="0">
                <a:ln/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  <a:rtl val="0"/>
              </a:rPr>
              <a:t>Iron Age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F0A3A82-3598-B3F6-598F-CE680EBE9E2D}"/>
              </a:ext>
            </a:extLst>
          </p:cNvPr>
          <p:cNvSpPr/>
          <p:nvPr/>
        </p:nvSpPr>
        <p:spPr>
          <a:xfrm rot="19297200">
            <a:off x="6046170" y="3635317"/>
            <a:ext cx="1200534" cy="1200533"/>
          </a:xfrm>
          <a:custGeom>
            <a:avLst/>
            <a:gdLst>
              <a:gd name="connsiteX0" fmla="*/ 1007922 w 1007952"/>
              <a:gd name="connsiteY0" fmla="*/ 503836 h 1007952"/>
              <a:gd name="connsiteX1" fmla="*/ 503946 w 1007952"/>
              <a:gd name="connsiteY1" fmla="*/ 1007812 h 1007952"/>
              <a:gd name="connsiteX2" fmla="*/ -31 w 1007952"/>
              <a:gd name="connsiteY2" fmla="*/ 503836 h 1007952"/>
              <a:gd name="connsiteX3" fmla="*/ 503946 w 1007952"/>
              <a:gd name="connsiteY3" fmla="*/ -141 h 1007952"/>
              <a:gd name="connsiteX4" fmla="*/ 1007922 w 1007952"/>
              <a:gd name="connsiteY4" fmla="*/ 503836 h 100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952" h="1007952">
                <a:moveTo>
                  <a:pt x="1007922" y="503836"/>
                </a:moveTo>
                <a:cubicBezTo>
                  <a:pt x="1007922" y="782174"/>
                  <a:pt x="782284" y="1007812"/>
                  <a:pt x="503946" y="1007812"/>
                </a:cubicBezTo>
                <a:cubicBezTo>
                  <a:pt x="225607" y="1007812"/>
                  <a:pt x="-31" y="782174"/>
                  <a:pt x="-31" y="503836"/>
                </a:cubicBezTo>
                <a:cubicBezTo>
                  <a:pt x="-31" y="225497"/>
                  <a:pt x="225607" y="-141"/>
                  <a:pt x="503946" y="-141"/>
                </a:cubicBezTo>
                <a:cubicBezTo>
                  <a:pt x="782284" y="-141"/>
                  <a:pt x="1007922" y="225497"/>
                  <a:pt x="1007922" y="503836"/>
                </a:cubicBezTo>
                <a:close/>
              </a:path>
            </a:pathLst>
          </a:custGeom>
          <a:solidFill>
            <a:schemeClr val="accent4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E8A82F4-5573-D8EC-1F02-0E196D5F7A5F}"/>
              </a:ext>
            </a:extLst>
          </p:cNvPr>
          <p:cNvSpPr/>
          <p:nvPr/>
        </p:nvSpPr>
        <p:spPr>
          <a:xfrm>
            <a:off x="6072836" y="3661584"/>
            <a:ext cx="1147355" cy="1147354"/>
          </a:xfrm>
          <a:custGeom>
            <a:avLst/>
            <a:gdLst>
              <a:gd name="connsiteX0" fmla="*/ 481621 w 963303"/>
              <a:gd name="connsiteY0" fmla="*/ 963163 h 963303"/>
              <a:gd name="connsiteX1" fmla="*/ -31 w 963303"/>
              <a:gd name="connsiteY1" fmla="*/ 481511 h 963303"/>
              <a:gd name="connsiteX2" fmla="*/ 481621 w 963303"/>
              <a:gd name="connsiteY2" fmla="*/ -141 h 963303"/>
              <a:gd name="connsiteX3" fmla="*/ 963273 w 963303"/>
              <a:gd name="connsiteY3" fmla="*/ 481511 h 963303"/>
              <a:gd name="connsiteX4" fmla="*/ 481621 w 963303"/>
              <a:gd name="connsiteY4" fmla="*/ 963163 h 963303"/>
              <a:gd name="connsiteX5" fmla="*/ 481621 w 963303"/>
              <a:gd name="connsiteY5" fmla="*/ 13521 h 963303"/>
              <a:gd name="connsiteX6" fmla="*/ 13631 w 963303"/>
              <a:gd name="connsiteY6" fmla="*/ 481511 h 963303"/>
              <a:gd name="connsiteX7" fmla="*/ 481621 w 963303"/>
              <a:gd name="connsiteY7" fmla="*/ 949501 h 963303"/>
              <a:gd name="connsiteX8" fmla="*/ 949611 w 963303"/>
              <a:gd name="connsiteY8" fmla="*/ 481511 h 963303"/>
              <a:gd name="connsiteX9" fmla="*/ 949611 w 963303"/>
              <a:gd name="connsiteY9" fmla="*/ 481344 h 963303"/>
              <a:gd name="connsiteX10" fmla="*/ 481621 w 963303"/>
              <a:gd name="connsiteY10" fmla="*/ 13688 h 96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3303" h="963303">
                <a:moveTo>
                  <a:pt x="481621" y="963163"/>
                </a:moveTo>
                <a:cubicBezTo>
                  <a:pt x="215605" y="963163"/>
                  <a:pt x="-31" y="747527"/>
                  <a:pt x="-31" y="481511"/>
                </a:cubicBezTo>
                <a:cubicBezTo>
                  <a:pt x="-31" y="215495"/>
                  <a:pt x="215605" y="-141"/>
                  <a:pt x="481621" y="-141"/>
                </a:cubicBezTo>
                <a:cubicBezTo>
                  <a:pt x="747637" y="-141"/>
                  <a:pt x="963273" y="215495"/>
                  <a:pt x="963273" y="481511"/>
                </a:cubicBezTo>
                <a:cubicBezTo>
                  <a:pt x="962989" y="747411"/>
                  <a:pt x="747521" y="962879"/>
                  <a:pt x="481621" y="963163"/>
                </a:cubicBezTo>
                <a:close/>
                <a:moveTo>
                  <a:pt x="481621" y="13521"/>
                </a:moveTo>
                <a:cubicBezTo>
                  <a:pt x="223152" y="13521"/>
                  <a:pt x="13631" y="223042"/>
                  <a:pt x="13631" y="481511"/>
                </a:cubicBezTo>
                <a:cubicBezTo>
                  <a:pt x="13631" y="739980"/>
                  <a:pt x="223152" y="949501"/>
                  <a:pt x="481621" y="949501"/>
                </a:cubicBezTo>
                <a:cubicBezTo>
                  <a:pt x="740090" y="949501"/>
                  <a:pt x="949611" y="739980"/>
                  <a:pt x="949611" y="481511"/>
                </a:cubicBezTo>
                <a:cubicBezTo>
                  <a:pt x="949611" y="481461"/>
                  <a:pt x="949611" y="481395"/>
                  <a:pt x="949611" y="481344"/>
                </a:cubicBezTo>
                <a:cubicBezTo>
                  <a:pt x="949145" y="223125"/>
                  <a:pt x="739840" y="13954"/>
                  <a:pt x="481621" y="13688"/>
                </a:cubicBezTo>
                <a:close/>
              </a:path>
            </a:pathLst>
          </a:custGeom>
          <a:solidFill>
            <a:srgbClr val="FFFEFF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E4CEAD0-E991-7336-41C2-7556CD46D4CB}"/>
              </a:ext>
            </a:extLst>
          </p:cNvPr>
          <p:cNvSpPr/>
          <p:nvPr/>
        </p:nvSpPr>
        <p:spPr>
          <a:xfrm rot="19154400">
            <a:off x="6193187" y="3782500"/>
            <a:ext cx="906453" cy="906453"/>
          </a:xfrm>
          <a:custGeom>
            <a:avLst/>
            <a:gdLst>
              <a:gd name="connsiteX0" fmla="*/ 761015 w 761046"/>
              <a:gd name="connsiteY0" fmla="*/ 380382 h 761046"/>
              <a:gd name="connsiteX1" fmla="*/ 380492 w 761046"/>
              <a:gd name="connsiteY1" fmla="*/ 760905 h 761046"/>
              <a:gd name="connsiteX2" fmla="*/ -31 w 761046"/>
              <a:gd name="connsiteY2" fmla="*/ 380382 h 761046"/>
              <a:gd name="connsiteX3" fmla="*/ 380492 w 761046"/>
              <a:gd name="connsiteY3" fmla="*/ -141 h 761046"/>
              <a:gd name="connsiteX4" fmla="*/ 761015 w 761046"/>
              <a:gd name="connsiteY4" fmla="*/ 380382 h 7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1046" h="761046">
                <a:moveTo>
                  <a:pt x="761015" y="380382"/>
                </a:moveTo>
                <a:cubicBezTo>
                  <a:pt x="761015" y="590540"/>
                  <a:pt x="590649" y="760905"/>
                  <a:pt x="380492" y="760905"/>
                </a:cubicBezTo>
                <a:cubicBezTo>
                  <a:pt x="170335" y="760905"/>
                  <a:pt x="-31" y="590539"/>
                  <a:pt x="-31" y="380382"/>
                </a:cubicBezTo>
                <a:cubicBezTo>
                  <a:pt x="-31" y="170225"/>
                  <a:pt x="170336" y="-141"/>
                  <a:pt x="380492" y="-141"/>
                </a:cubicBezTo>
                <a:cubicBezTo>
                  <a:pt x="590650" y="-141"/>
                  <a:pt x="761015" y="170226"/>
                  <a:pt x="761015" y="380382"/>
                </a:cubicBezTo>
                <a:close/>
              </a:path>
            </a:pathLst>
          </a:custGeom>
          <a:solidFill>
            <a:srgbClr val="FFFFFF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7AC3E09-84DC-11BB-BD9A-2EA98B955935}"/>
              </a:ext>
            </a:extLst>
          </p:cNvPr>
          <p:cNvSpPr/>
          <p:nvPr/>
        </p:nvSpPr>
        <p:spPr>
          <a:xfrm rot="19158000">
            <a:off x="6234020" y="3823627"/>
            <a:ext cx="824698" cy="824698"/>
          </a:xfrm>
          <a:custGeom>
            <a:avLst/>
            <a:gdLst>
              <a:gd name="connsiteX0" fmla="*/ 692374 w 692405"/>
              <a:gd name="connsiteY0" fmla="*/ 346062 h 692405"/>
              <a:gd name="connsiteX1" fmla="*/ 346172 w 692405"/>
              <a:gd name="connsiteY1" fmla="*/ 692264 h 692405"/>
              <a:gd name="connsiteX2" fmla="*/ -31 w 692405"/>
              <a:gd name="connsiteY2" fmla="*/ 346062 h 692405"/>
              <a:gd name="connsiteX3" fmla="*/ 346172 w 692405"/>
              <a:gd name="connsiteY3" fmla="*/ -141 h 692405"/>
              <a:gd name="connsiteX4" fmla="*/ 692374 w 692405"/>
              <a:gd name="connsiteY4" fmla="*/ 346062 h 69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405" h="692405">
                <a:moveTo>
                  <a:pt x="692374" y="346062"/>
                </a:moveTo>
                <a:cubicBezTo>
                  <a:pt x="692374" y="537264"/>
                  <a:pt x="537374" y="692264"/>
                  <a:pt x="346172" y="692264"/>
                </a:cubicBezTo>
                <a:cubicBezTo>
                  <a:pt x="154969" y="692264"/>
                  <a:pt x="-31" y="537264"/>
                  <a:pt x="-31" y="346062"/>
                </a:cubicBezTo>
                <a:cubicBezTo>
                  <a:pt x="-31" y="154860"/>
                  <a:pt x="154969" y="-141"/>
                  <a:pt x="346172" y="-141"/>
                </a:cubicBezTo>
                <a:cubicBezTo>
                  <a:pt x="537374" y="-141"/>
                  <a:pt x="692374" y="154860"/>
                  <a:pt x="692374" y="346062"/>
                </a:cubicBezTo>
                <a:close/>
              </a:path>
            </a:pathLst>
          </a:custGeom>
          <a:solidFill>
            <a:schemeClr val="accent4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7BBF75-155D-FA58-2C13-C34DBEEC9A70}"/>
              </a:ext>
            </a:extLst>
          </p:cNvPr>
          <p:cNvSpPr txBox="1"/>
          <p:nvPr/>
        </p:nvSpPr>
        <p:spPr>
          <a:xfrm>
            <a:off x="6157795" y="3954224"/>
            <a:ext cx="983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0" baseline="0" dirty="0">
                <a:ln/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  <a:rtl val="0"/>
              </a:rPr>
              <a:t>Middle Age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BF29B4E-532F-43F4-6B70-AC0C5BA805D9}"/>
              </a:ext>
            </a:extLst>
          </p:cNvPr>
          <p:cNvSpPr/>
          <p:nvPr/>
        </p:nvSpPr>
        <p:spPr>
          <a:xfrm rot="16986599">
            <a:off x="9501601" y="3615405"/>
            <a:ext cx="1200533" cy="1200534"/>
          </a:xfrm>
          <a:custGeom>
            <a:avLst/>
            <a:gdLst>
              <a:gd name="connsiteX0" fmla="*/ 1007922 w 1007952"/>
              <a:gd name="connsiteY0" fmla="*/ 503836 h 1007952"/>
              <a:gd name="connsiteX1" fmla="*/ 503946 w 1007952"/>
              <a:gd name="connsiteY1" fmla="*/ 1007812 h 1007952"/>
              <a:gd name="connsiteX2" fmla="*/ -31 w 1007952"/>
              <a:gd name="connsiteY2" fmla="*/ 503836 h 1007952"/>
              <a:gd name="connsiteX3" fmla="*/ 503946 w 1007952"/>
              <a:gd name="connsiteY3" fmla="*/ -141 h 1007952"/>
              <a:gd name="connsiteX4" fmla="*/ 1007922 w 1007952"/>
              <a:gd name="connsiteY4" fmla="*/ 503836 h 100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952" h="1007952">
                <a:moveTo>
                  <a:pt x="1007922" y="503836"/>
                </a:moveTo>
                <a:cubicBezTo>
                  <a:pt x="1007922" y="782174"/>
                  <a:pt x="782284" y="1007812"/>
                  <a:pt x="503946" y="1007812"/>
                </a:cubicBezTo>
                <a:cubicBezTo>
                  <a:pt x="225607" y="1007812"/>
                  <a:pt x="-31" y="782174"/>
                  <a:pt x="-31" y="503836"/>
                </a:cubicBezTo>
                <a:cubicBezTo>
                  <a:pt x="-31" y="225497"/>
                  <a:pt x="225607" y="-141"/>
                  <a:pt x="503946" y="-141"/>
                </a:cubicBezTo>
                <a:cubicBezTo>
                  <a:pt x="782284" y="-141"/>
                  <a:pt x="1007922" y="225497"/>
                  <a:pt x="1007922" y="503836"/>
                </a:cubicBezTo>
                <a:close/>
              </a:path>
            </a:pathLst>
          </a:custGeom>
          <a:solidFill>
            <a:schemeClr val="accent5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FBE63FD-225D-D8A5-7F2F-214FC396B8D0}"/>
              </a:ext>
            </a:extLst>
          </p:cNvPr>
          <p:cNvSpPr/>
          <p:nvPr/>
        </p:nvSpPr>
        <p:spPr>
          <a:xfrm>
            <a:off x="9528144" y="3641920"/>
            <a:ext cx="1147353" cy="1147354"/>
          </a:xfrm>
          <a:custGeom>
            <a:avLst/>
            <a:gdLst>
              <a:gd name="connsiteX0" fmla="*/ 481787 w 963302"/>
              <a:gd name="connsiteY0" fmla="*/ 963163 h 963303"/>
              <a:gd name="connsiteX1" fmla="*/ -31 w 963302"/>
              <a:gd name="connsiteY1" fmla="*/ 481678 h 963303"/>
              <a:gd name="connsiteX2" fmla="*/ 481454 w 963302"/>
              <a:gd name="connsiteY2" fmla="*/ -141 h 963303"/>
              <a:gd name="connsiteX3" fmla="*/ 963272 w 963302"/>
              <a:gd name="connsiteY3" fmla="*/ 481344 h 963303"/>
              <a:gd name="connsiteX4" fmla="*/ 963272 w 963302"/>
              <a:gd name="connsiteY4" fmla="*/ 481511 h 963303"/>
              <a:gd name="connsiteX5" fmla="*/ 481787 w 963302"/>
              <a:gd name="connsiteY5" fmla="*/ 963163 h 963303"/>
              <a:gd name="connsiteX6" fmla="*/ 481787 w 963302"/>
              <a:gd name="connsiteY6" fmla="*/ 13521 h 963303"/>
              <a:gd name="connsiteX7" fmla="*/ 13630 w 963302"/>
              <a:gd name="connsiteY7" fmla="*/ 481344 h 963303"/>
              <a:gd name="connsiteX8" fmla="*/ 481454 w 963302"/>
              <a:gd name="connsiteY8" fmla="*/ 949501 h 963303"/>
              <a:gd name="connsiteX9" fmla="*/ 949611 w 963302"/>
              <a:gd name="connsiteY9" fmla="*/ 481678 h 963303"/>
              <a:gd name="connsiteX10" fmla="*/ 949611 w 963302"/>
              <a:gd name="connsiteY10" fmla="*/ 481344 h 963303"/>
              <a:gd name="connsiteX11" fmla="*/ 481787 w 963302"/>
              <a:gd name="connsiteY11" fmla="*/ 13688 h 96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3302" h="963303">
                <a:moveTo>
                  <a:pt x="481787" y="963163"/>
                </a:moveTo>
                <a:cubicBezTo>
                  <a:pt x="215771" y="963263"/>
                  <a:pt x="69" y="747694"/>
                  <a:pt x="-31" y="481678"/>
                </a:cubicBezTo>
                <a:cubicBezTo>
                  <a:pt x="-131" y="215661"/>
                  <a:pt x="215438" y="-40"/>
                  <a:pt x="481454" y="-141"/>
                </a:cubicBezTo>
                <a:cubicBezTo>
                  <a:pt x="747470" y="-240"/>
                  <a:pt x="963173" y="215328"/>
                  <a:pt x="963272" y="481344"/>
                </a:cubicBezTo>
                <a:cubicBezTo>
                  <a:pt x="963272" y="481395"/>
                  <a:pt x="963272" y="481461"/>
                  <a:pt x="963272" y="481511"/>
                </a:cubicBezTo>
                <a:cubicBezTo>
                  <a:pt x="962989" y="747344"/>
                  <a:pt x="747620" y="962796"/>
                  <a:pt x="481787" y="963163"/>
                </a:cubicBezTo>
                <a:close/>
                <a:moveTo>
                  <a:pt x="481787" y="13521"/>
                </a:moveTo>
                <a:cubicBezTo>
                  <a:pt x="223318" y="13421"/>
                  <a:pt x="13731" y="222875"/>
                  <a:pt x="13630" y="481344"/>
                </a:cubicBezTo>
                <a:cubicBezTo>
                  <a:pt x="13531" y="739814"/>
                  <a:pt x="222985" y="949401"/>
                  <a:pt x="481454" y="949501"/>
                </a:cubicBezTo>
                <a:cubicBezTo>
                  <a:pt x="739923" y="949601"/>
                  <a:pt x="949511" y="740147"/>
                  <a:pt x="949611" y="481678"/>
                </a:cubicBezTo>
                <a:cubicBezTo>
                  <a:pt x="949611" y="481561"/>
                  <a:pt x="949611" y="481461"/>
                  <a:pt x="949611" y="481344"/>
                </a:cubicBezTo>
                <a:cubicBezTo>
                  <a:pt x="949144" y="223192"/>
                  <a:pt x="739940" y="14054"/>
                  <a:pt x="481787" y="13688"/>
                </a:cubicBezTo>
                <a:close/>
              </a:path>
            </a:pathLst>
          </a:custGeom>
          <a:solidFill>
            <a:srgbClr val="FFFEFF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E7462B1-5F33-31AB-38F8-D010E503DC19}"/>
              </a:ext>
            </a:extLst>
          </p:cNvPr>
          <p:cNvSpPr/>
          <p:nvPr/>
        </p:nvSpPr>
        <p:spPr>
          <a:xfrm rot="17029199">
            <a:off x="9648592" y="3762355"/>
            <a:ext cx="906453" cy="906453"/>
          </a:xfrm>
          <a:custGeom>
            <a:avLst/>
            <a:gdLst>
              <a:gd name="connsiteX0" fmla="*/ 761015 w 761046"/>
              <a:gd name="connsiteY0" fmla="*/ 380382 h 761046"/>
              <a:gd name="connsiteX1" fmla="*/ 380492 w 761046"/>
              <a:gd name="connsiteY1" fmla="*/ 760905 h 761046"/>
              <a:gd name="connsiteX2" fmla="*/ -31 w 761046"/>
              <a:gd name="connsiteY2" fmla="*/ 380382 h 761046"/>
              <a:gd name="connsiteX3" fmla="*/ 380492 w 761046"/>
              <a:gd name="connsiteY3" fmla="*/ -141 h 761046"/>
              <a:gd name="connsiteX4" fmla="*/ 761015 w 761046"/>
              <a:gd name="connsiteY4" fmla="*/ 380382 h 7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1046" h="761046">
                <a:moveTo>
                  <a:pt x="761015" y="380382"/>
                </a:moveTo>
                <a:cubicBezTo>
                  <a:pt x="761015" y="590540"/>
                  <a:pt x="590649" y="760905"/>
                  <a:pt x="380492" y="760905"/>
                </a:cubicBezTo>
                <a:cubicBezTo>
                  <a:pt x="170335" y="760905"/>
                  <a:pt x="-31" y="590539"/>
                  <a:pt x="-31" y="380382"/>
                </a:cubicBezTo>
                <a:cubicBezTo>
                  <a:pt x="-31" y="170225"/>
                  <a:pt x="170336" y="-141"/>
                  <a:pt x="380492" y="-141"/>
                </a:cubicBezTo>
                <a:cubicBezTo>
                  <a:pt x="590650" y="-141"/>
                  <a:pt x="761015" y="170226"/>
                  <a:pt x="761015" y="380382"/>
                </a:cubicBezTo>
                <a:close/>
              </a:path>
            </a:pathLst>
          </a:custGeom>
          <a:solidFill>
            <a:srgbClr val="FFFFFF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6037EA8-4B2E-C4BC-BD1E-8907CAF8619D}"/>
              </a:ext>
            </a:extLst>
          </p:cNvPr>
          <p:cNvSpPr/>
          <p:nvPr/>
        </p:nvSpPr>
        <p:spPr>
          <a:xfrm rot="16989600">
            <a:off x="9689207" y="3802846"/>
            <a:ext cx="824698" cy="824697"/>
          </a:xfrm>
          <a:custGeom>
            <a:avLst/>
            <a:gdLst>
              <a:gd name="connsiteX0" fmla="*/ 692375 w 692405"/>
              <a:gd name="connsiteY0" fmla="*/ 346062 h 692405"/>
              <a:gd name="connsiteX1" fmla="*/ 346172 w 692405"/>
              <a:gd name="connsiteY1" fmla="*/ 692265 h 692405"/>
              <a:gd name="connsiteX2" fmla="*/ -31 w 692405"/>
              <a:gd name="connsiteY2" fmla="*/ 346062 h 692405"/>
              <a:gd name="connsiteX3" fmla="*/ 346172 w 692405"/>
              <a:gd name="connsiteY3" fmla="*/ -141 h 692405"/>
              <a:gd name="connsiteX4" fmla="*/ 692375 w 692405"/>
              <a:gd name="connsiteY4" fmla="*/ 346062 h 69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405" h="692405">
                <a:moveTo>
                  <a:pt x="692375" y="346062"/>
                </a:moveTo>
                <a:cubicBezTo>
                  <a:pt x="692375" y="537264"/>
                  <a:pt x="537374" y="692265"/>
                  <a:pt x="346172" y="692265"/>
                </a:cubicBezTo>
                <a:cubicBezTo>
                  <a:pt x="154970" y="692265"/>
                  <a:pt x="-31" y="537264"/>
                  <a:pt x="-31" y="346062"/>
                </a:cubicBezTo>
                <a:cubicBezTo>
                  <a:pt x="-31" y="154860"/>
                  <a:pt x="154970" y="-141"/>
                  <a:pt x="346172" y="-141"/>
                </a:cubicBezTo>
                <a:cubicBezTo>
                  <a:pt x="537374" y="-141"/>
                  <a:pt x="692375" y="154860"/>
                  <a:pt x="692375" y="346062"/>
                </a:cubicBezTo>
                <a:close/>
              </a:path>
            </a:pathLst>
          </a:custGeom>
          <a:solidFill>
            <a:schemeClr val="accent5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93A0BE-F1EB-D071-BDC8-D1299F4B356B}"/>
              </a:ext>
            </a:extLst>
          </p:cNvPr>
          <p:cNvSpPr txBox="1"/>
          <p:nvPr/>
        </p:nvSpPr>
        <p:spPr>
          <a:xfrm>
            <a:off x="9620503" y="3880333"/>
            <a:ext cx="990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0" baseline="0" dirty="0">
                <a:ln/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  <a:rtl val="0"/>
              </a:rPr>
              <a:t>Info. Age</a:t>
            </a: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3D0FA1AC-E7BE-7CED-D7DB-3EC3BDF9086D}"/>
              </a:ext>
            </a:extLst>
          </p:cNvPr>
          <p:cNvGrpSpPr/>
          <p:nvPr/>
        </p:nvGrpSpPr>
        <p:grpSpPr>
          <a:xfrm>
            <a:off x="544356" y="2556386"/>
            <a:ext cx="123030" cy="922749"/>
            <a:chOff x="2518068" y="2626706"/>
            <a:chExt cx="103294" cy="774728"/>
          </a:xfrm>
        </p:grpSpPr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9C6C180F-8F3E-35CB-86EE-6A6FECEE258F}"/>
                </a:ext>
              </a:extLst>
            </p:cNvPr>
            <p:cNvGrpSpPr/>
            <p:nvPr/>
          </p:nvGrpSpPr>
          <p:grpSpPr>
            <a:xfrm>
              <a:off x="2518068" y="2626706"/>
              <a:ext cx="103294" cy="103296"/>
              <a:chOff x="2516625" y="2356735"/>
              <a:chExt cx="103294" cy="103296"/>
            </a:xfrm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2E56770-F80F-121B-15D3-1D0F94AF1CF9}"/>
                  </a:ext>
                </a:extLst>
              </p:cNvPr>
              <p:cNvSpPr/>
              <p:nvPr/>
            </p:nvSpPr>
            <p:spPr>
              <a:xfrm>
                <a:off x="2516625" y="2356735"/>
                <a:ext cx="103294" cy="103296"/>
              </a:xfrm>
              <a:custGeom>
                <a:avLst/>
                <a:gdLst>
                  <a:gd name="connsiteX0" fmla="*/ 103261 w 103294"/>
                  <a:gd name="connsiteY0" fmla="*/ 51007 h 103296"/>
                  <a:gd name="connsiteX1" fmla="*/ 52115 w 103294"/>
                  <a:gd name="connsiteY1" fmla="*/ 103154 h 103296"/>
                  <a:gd name="connsiteX2" fmla="*/ -28 w 103294"/>
                  <a:gd name="connsiteY2" fmla="*/ 52006 h 103296"/>
                  <a:gd name="connsiteX3" fmla="*/ 51117 w 103294"/>
                  <a:gd name="connsiteY3" fmla="*/ -141 h 103296"/>
                  <a:gd name="connsiteX4" fmla="*/ 51781 w 103294"/>
                  <a:gd name="connsiteY4" fmla="*/ -141 h 103296"/>
                  <a:gd name="connsiteX5" fmla="*/ 103261 w 103294"/>
                  <a:gd name="connsiteY5" fmla="*/ 51007 h 103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294" h="103296">
                    <a:moveTo>
                      <a:pt x="103261" y="51007"/>
                    </a:moveTo>
                    <a:cubicBezTo>
                      <a:pt x="103538" y="79529"/>
                      <a:pt x="80638" y="102870"/>
                      <a:pt x="52115" y="103154"/>
                    </a:cubicBezTo>
                    <a:cubicBezTo>
                      <a:pt x="23593" y="103420"/>
                      <a:pt x="247" y="80529"/>
                      <a:pt x="-28" y="52006"/>
                    </a:cubicBezTo>
                    <a:cubicBezTo>
                      <a:pt x="-305" y="23484"/>
                      <a:pt x="22595" y="143"/>
                      <a:pt x="51117" y="-141"/>
                    </a:cubicBezTo>
                    <a:cubicBezTo>
                      <a:pt x="51337" y="-141"/>
                      <a:pt x="51559" y="-141"/>
                      <a:pt x="51781" y="-141"/>
                    </a:cubicBezTo>
                    <a:cubicBezTo>
                      <a:pt x="80083" y="-141"/>
                      <a:pt x="103078" y="22701"/>
                      <a:pt x="103261" y="51007"/>
                    </a:cubicBezTo>
                    <a:close/>
                  </a:path>
                </a:pathLst>
              </a:custGeom>
              <a:noFill/>
              <a:ln w="10821" cap="flat">
                <a:solidFill>
                  <a:srgbClr val="A5A5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F14CFE6-80A5-1680-109D-63A7A8787385}"/>
                  </a:ext>
                </a:extLst>
              </p:cNvPr>
              <p:cNvSpPr/>
              <p:nvPr/>
            </p:nvSpPr>
            <p:spPr>
              <a:xfrm>
                <a:off x="2535282" y="2374562"/>
                <a:ext cx="66641" cy="66641"/>
              </a:xfrm>
              <a:custGeom>
                <a:avLst/>
                <a:gdLst>
                  <a:gd name="connsiteX0" fmla="*/ 66611 w 66641"/>
                  <a:gd name="connsiteY0" fmla="*/ 33180 h 66641"/>
                  <a:gd name="connsiteX1" fmla="*/ 33290 w 66641"/>
                  <a:gd name="connsiteY1" fmla="*/ 66501 h 66641"/>
                  <a:gd name="connsiteX2" fmla="*/ -31 w 66641"/>
                  <a:gd name="connsiteY2" fmla="*/ 33180 h 66641"/>
                  <a:gd name="connsiteX3" fmla="*/ 33290 w 66641"/>
                  <a:gd name="connsiteY3" fmla="*/ -141 h 66641"/>
                  <a:gd name="connsiteX4" fmla="*/ 66611 w 66641"/>
                  <a:gd name="connsiteY4" fmla="*/ 33180 h 66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1" h="66641">
                    <a:moveTo>
                      <a:pt x="66611" y="33180"/>
                    </a:moveTo>
                    <a:cubicBezTo>
                      <a:pt x="66611" y="51590"/>
                      <a:pt x="51693" y="66501"/>
                      <a:pt x="33290" y="66501"/>
                    </a:cubicBezTo>
                    <a:cubicBezTo>
                      <a:pt x="14887" y="66501"/>
                      <a:pt x="-31" y="51590"/>
                      <a:pt x="-31" y="33180"/>
                    </a:cubicBezTo>
                    <a:cubicBezTo>
                      <a:pt x="-31" y="14770"/>
                      <a:pt x="14887" y="-141"/>
                      <a:pt x="33290" y="-141"/>
                    </a:cubicBezTo>
                    <a:cubicBezTo>
                      <a:pt x="51693" y="-141"/>
                      <a:pt x="66611" y="14770"/>
                      <a:pt x="66611" y="33180"/>
                    </a:cubicBezTo>
                    <a:close/>
                  </a:path>
                </a:pathLst>
              </a:custGeom>
              <a:solidFill>
                <a:srgbClr val="A5A5A5"/>
              </a:solidFill>
              <a:ln w="166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9195E10-E289-CC5B-AE25-3A052C6AD43E}"/>
                </a:ext>
              </a:extLst>
            </p:cNvPr>
            <p:cNvSpPr/>
            <p:nvPr/>
          </p:nvSpPr>
          <p:spPr>
            <a:xfrm>
              <a:off x="2569715" y="2732888"/>
              <a:ext cx="13768" cy="668546"/>
            </a:xfrm>
            <a:custGeom>
              <a:avLst/>
              <a:gdLst>
                <a:gd name="connsiteX0" fmla="*/ 0 w 16660"/>
                <a:gd name="connsiteY0" fmla="*/ 0 h 1196215"/>
                <a:gd name="connsiteX1" fmla="*/ 0 w 16660"/>
                <a:gd name="connsiteY1" fmla="*/ 1196215 h 1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60" h="1196215">
                  <a:moveTo>
                    <a:pt x="0" y="0"/>
                  </a:moveTo>
                  <a:lnTo>
                    <a:pt x="0" y="1196215"/>
                  </a:lnTo>
                </a:path>
              </a:pathLst>
            </a:custGeom>
            <a:ln w="10821" cap="flat">
              <a:solidFill>
                <a:srgbClr val="A5A5A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B36AB20-29BF-F6A7-02ED-D6DA096EBCCE}"/>
              </a:ext>
            </a:extLst>
          </p:cNvPr>
          <p:cNvSpPr/>
          <p:nvPr/>
        </p:nvSpPr>
        <p:spPr>
          <a:xfrm>
            <a:off x="786114" y="2695788"/>
            <a:ext cx="83739" cy="650272"/>
          </a:xfrm>
          <a:custGeom>
            <a:avLst/>
            <a:gdLst>
              <a:gd name="connsiteX0" fmla="*/ 0 w 70306"/>
              <a:gd name="connsiteY0" fmla="*/ 0 h 545960"/>
              <a:gd name="connsiteX1" fmla="*/ 70307 w 70306"/>
              <a:gd name="connsiteY1" fmla="*/ 0 h 545960"/>
              <a:gd name="connsiteX2" fmla="*/ 70307 w 70306"/>
              <a:gd name="connsiteY2" fmla="*/ 545961 h 545960"/>
              <a:gd name="connsiteX3" fmla="*/ 0 w 70306"/>
              <a:gd name="connsiteY3" fmla="*/ 545961 h 54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06" h="545960">
                <a:moveTo>
                  <a:pt x="0" y="0"/>
                </a:moveTo>
                <a:lnTo>
                  <a:pt x="70307" y="0"/>
                </a:lnTo>
                <a:lnTo>
                  <a:pt x="70307" y="545961"/>
                </a:lnTo>
                <a:lnTo>
                  <a:pt x="0" y="545961"/>
                </a:lnTo>
                <a:close/>
              </a:path>
            </a:pathLst>
          </a:custGeom>
          <a:solidFill>
            <a:schemeClr val="accent1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9632B6D8-A02E-0247-D2B2-BF9728BB6C3C}"/>
              </a:ext>
            </a:extLst>
          </p:cNvPr>
          <p:cNvGrpSpPr/>
          <p:nvPr/>
        </p:nvGrpSpPr>
        <p:grpSpPr>
          <a:xfrm>
            <a:off x="4023329" y="2556388"/>
            <a:ext cx="123030" cy="123030"/>
            <a:chOff x="5437353" y="2356402"/>
            <a:chExt cx="103294" cy="103294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B91A65F-41E7-36F6-3963-BC3C9BD25458}"/>
                </a:ext>
              </a:extLst>
            </p:cNvPr>
            <p:cNvSpPr/>
            <p:nvPr/>
          </p:nvSpPr>
          <p:spPr>
            <a:xfrm>
              <a:off x="5437353" y="2356402"/>
              <a:ext cx="103294" cy="103294"/>
            </a:xfrm>
            <a:custGeom>
              <a:avLst/>
              <a:gdLst>
                <a:gd name="connsiteX0" fmla="*/ 103264 w 103294"/>
                <a:gd name="connsiteY0" fmla="*/ 51340 h 103294"/>
                <a:gd name="connsiteX1" fmla="*/ 51783 w 103294"/>
                <a:gd name="connsiteY1" fmla="*/ 103154 h 103294"/>
                <a:gd name="connsiteX2" fmla="*/ -30 w 103294"/>
                <a:gd name="connsiteY2" fmla="*/ 51673 h 103294"/>
                <a:gd name="connsiteX3" fmla="*/ 51450 w 103294"/>
                <a:gd name="connsiteY3" fmla="*/ -141 h 103294"/>
                <a:gd name="connsiteX4" fmla="*/ 51783 w 103294"/>
                <a:gd name="connsiteY4" fmla="*/ -141 h 103294"/>
                <a:gd name="connsiteX5" fmla="*/ 103264 w 103294"/>
                <a:gd name="connsiteY5" fmla="*/ 51340 h 103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294" h="103294">
                  <a:moveTo>
                    <a:pt x="103264" y="51340"/>
                  </a:moveTo>
                  <a:cubicBezTo>
                    <a:pt x="103364" y="79862"/>
                    <a:pt x="80306" y="103054"/>
                    <a:pt x="51783" y="103154"/>
                  </a:cubicBezTo>
                  <a:cubicBezTo>
                    <a:pt x="23261" y="103237"/>
                    <a:pt x="69" y="80196"/>
                    <a:pt x="-30" y="51673"/>
                  </a:cubicBezTo>
                  <a:cubicBezTo>
                    <a:pt x="-114" y="23151"/>
                    <a:pt x="22927" y="-41"/>
                    <a:pt x="51450" y="-141"/>
                  </a:cubicBezTo>
                  <a:cubicBezTo>
                    <a:pt x="51567" y="-141"/>
                    <a:pt x="51667" y="-141"/>
                    <a:pt x="51783" y="-141"/>
                  </a:cubicBezTo>
                  <a:cubicBezTo>
                    <a:pt x="80223" y="-141"/>
                    <a:pt x="103264" y="22901"/>
                    <a:pt x="103264" y="51340"/>
                  </a:cubicBezTo>
                  <a:close/>
                </a:path>
              </a:pathLst>
            </a:custGeom>
            <a:noFill/>
            <a:ln w="10821" cap="flat">
              <a:solidFill>
                <a:srgbClr val="A5A5A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B40EFBD-4D97-B985-101D-52A9D6842AF0}"/>
                </a:ext>
              </a:extLst>
            </p:cNvPr>
            <p:cNvSpPr/>
            <p:nvPr/>
          </p:nvSpPr>
          <p:spPr>
            <a:xfrm>
              <a:off x="5456013" y="2374562"/>
              <a:ext cx="66641" cy="66641"/>
            </a:xfrm>
            <a:custGeom>
              <a:avLst/>
              <a:gdLst>
                <a:gd name="connsiteX0" fmla="*/ 66611 w 66641"/>
                <a:gd name="connsiteY0" fmla="*/ 33180 h 66641"/>
                <a:gd name="connsiteX1" fmla="*/ 33290 w 66641"/>
                <a:gd name="connsiteY1" fmla="*/ 66501 h 66641"/>
                <a:gd name="connsiteX2" fmla="*/ -31 w 66641"/>
                <a:gd name="connsiteY2" fmla="*/ 33180 h 66641"/>
                <a:gd name="connsiteX3" fmla="*/ 33290 w 66641"/>
                <a:gd name="connsiteY3" fmla="*/ -141 h 66641"/>
                <a:gd name="connsiteX4" fmla="*/ 66611 w 66641"/>
                <a:gd name="connsiteY4" fmla="*/ 33180 h 66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41" h="66641">
                  <a:moveTo>
                    <a:pt x="66611" y="33180"/>
                  </a:moveTo>
                  <a:cubicBezTo>
                    <a:pt x="66611" y="51590"/>
                    <a:pt x="51700" y="66501"/>
                    <a:pt x="33290" y="66501"/>
                  </a:cubicBezTo>
                  <a:cubicBezTo>
                    <a:pt x="14880" y="66501"/>
                    <a:pt x="-31" y="51590"/>
                    <a:pt x="-31" y="33180"/>
                  </a:cubicBezTo>
                  <a:cubicBezTo>
                    <a:pt x="-31" y="14770"/>
                    <a:pt x="14880" y="-141"/>
                    <a:pt x="33290" y="-141"/>
                  </a:cubicBezTo>
                  <a:cubicBezTo>
                    <a:pt x="51700" y="-141"/>
                    <a:pt x="66611" y="14770"/>
                    <a:pt x="66611" y="33180"/>
                  </a:cubicBezTo>
                  <a:close/>
                </a:path>
              </a:pathLst>
            </a:custGeom>
            <a:solidFill>
              <a:srgbClr val="A5A5A5"/>
            </a:solidFill>
            <a:ln w="1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6A57BF8B-A830-EFBF-4CD2-5FE8F611E2DB}"/>
              </a:ext>
            </a:extLst>
          </p:cNvPr>
          <p:cNvSpPr/>
          <p:nvPr/>
        </p:nvSpPr>
        <p:spPr>
          <a:xfrm>
            <a:off x="4084844" y="2682855"/>
            <a:ext cx="16399" cy="796279"/>
          </a:xfrm>
          <a:custGeom>
            <a:avLst/>
            <a:gdLst>
              <a:gd name="connsiteX0" fmla="*/ 0 w 16660"/>
              <a:gd name="connsiteY0" fmla="*/ 0 h 1196215"/>
              <a:gd name="connsiteX1" fmla="*/ 0 w 16660"/>
              <a:gd name="connsiteY1" fmla="*/ 1196215 h 1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60" h="1196215">
                <a:moveTo>
                  <a:pt x="0" y="0"/>
                </a:moveTo>
                <a:lnTo>
                  <a:pt x="0" y="1196215"/>
                </a:lnTo>
              </a:path>
            </a:pathLst>
          </a:custGeom>
          <a:ln w="10821" cap="flat">
            <a:solidFill>
              <a:srgbClr val="A5A5A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8B28D6F9-3A92-909A-49F8-168EA5C66A69}"/>
              </a:ext>
            </a:extLst>
          </p:cNvPr>
          <p:cNvSpPr/>
          <p:nvPr/>
        </p:nvSpPr>
        <p:spPr>
          <a:xfrm>
            <a:off x="4264889" y="2695788"/>
            <a:ext cx="83739" cy="650272"/>
          </a:xfrm>
          <a:custGeom>
            <a:avLst/>
            <a:gdLst>
              <a:gd name="connsiteX0" fmla="*/ 0 w 70306"/>
              <a:gd name="connsiteY0" fmla="*/ 0 h 545960"/>
              <a:gd name="connsiteX1" fmla="*/ 70307 w 70306"/>
              <a:gd name="connsiteY1" fmla="*/ 0 h 545960"/>
              <a:gd name="connsiteX2" fmla="*/ 70307 w 70306"/>
              <a:gd name="connsiteY2" fmla="*/ 545961 h 545960"/>
              <a:gd name="connsiteX3" fmla="*/ 0 w 70306"/>
              <a:gd name="connsiteY3" fmla="*/ 545961 h 54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06" h="545960">
                <a:moveTo>
                  <a:pt x="0" y="0"/>
                </a:moveTo>
                <a:lnTo>
                  <a:pt x="70307" y="0"/>
                </a:lnTo>
                <a:lnTo>
                  <a:pt x="70307" y="545961"/>
                </a:lnTo>
                <a:lnTo>
                  <a:pt x="0" y="545961"/>
                </a:lnTo>
                <a:close/>
              </a:path>
            </a:pathLst>
          </a:custGeom>
          <a:solidFill>
            <a:schemeClr val="accent3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68352FC-B3C5-0F71-71F2-073E999DFACE}"/>
              </a:ext>
            </a:extLst>
          </p:cNvPr>
          <p:cNvGrpSpPr/>
          <p:nvPr/>
        </p:nvGrpSpPr>
        <p:grpSpPr>
          <a:xfrm rot="10800000">
            <a:off x="2153293" y="4956080"/>
            <a:ext cx="123030" cy="922749"/>
            <a:chOff x="2518068" y="2626706"/>
            <a:chExt cx="103294" cy="774728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3ED28821-E28C-2DA4-F3CA-43FD007583C8}"/>
                </a:ext>
              </a:extLst>
            </p:cNvPr>
            <p:cNvGrpSpPr/>
            <p:nvPr/>
          </p:nvGrpSpPr>
          <p:grpSpPr>
            <a:xfrm>
              <a:off x="2518068" y="2626706"/>
              <a:ext cx="103294" cy="103296"/>
              <a:chOff x="2516625" y="2356735"/>
              <a:chExt cx="103294" cy="103296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E723F48C-FA00-839A-68E5-F51ADDFC2B5C}"/>
                  </a:ext>
                </a:extLst>
              </p:cNvPr>
              <p:cNvSpPr/>
              <p:nvPr/>
            </p:nvSpPr>
            <p:spPr>
              <a:xfrm>
                <a:off x="2516625" y="2356735"/>
                <a:ext cx="103294" cy="103296"/>
              </a:xfrm>
              <a:custGeom>
                <a:avLst/>
                <a:gdLst>
                  <a:gd name="connsiteX0" fmla="*/ 103261 w 103294"/>
                  <a:gd name="connsiteY0" fmla="*/ 51007 h 103296"/>
                  <a:gd name="connsiteX1" fmla="*/ 52115 w 103294"/>
                  <a:gd name="connsiteY1" fmla="*/ 103154 h 103296"/>
                  <a:gd name="connsiteX2" fmla="*/ -28 w 103294"/>
                  <a:gd name="connsiteY2" fmla="*/ 52006 h 103296"/>
                  <a:gd name="connsiteX3" fmla="*/ 51117 w 103294"/>
                  <a:gd name="connsiteY3" fmla="*/ -141 h 103296"/>
                  <a:gd name="connsiteX4" fmla="*/ 51781 w 103294"/>
                  <a:gd name="connsiteY4" fmla="*/ -141 h 103296"/>
                  <a:gd name="connsiteX5" fmla="*/ 103261 w 103294"/>
                  <a:gd name="connsiteY5" fmla="*/ 51007 h 103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294" h="103296">
                    <a:moveTo>
                      <a:pt x="103261" y="51007"/>
                    </a:moveTo>
                    <a:cubicBezTo>
                      <a:pt x="103538" y="79529"/>
                      <a:pt x="80638" y="102870"/>
                      <a:pt x="52115" y="103154"/>
                    </a:cubicBezTo>
                    <a:cubicBezTo>
                      <a:pt x="23593" y="103420"/>
                      <a:pt x="247" y="80529"/>
                      <a:pt x="-28" y="52006"/>
                    </a:cubicBezTo>
                    <a:cubicBezTo>
                      <a:pt x="-305" y="23484"/>
                      <a:pt x="22595" y="143"/>
                      <a:pt x="51117" y="-141"/>
                    </a:cubicBezTo>
                    <a:cubicBezTo>
                      <a:pt x="51337" y="-141"/>
                      <a:pt x="51559" y="-141"/>
                      <a:pt x="51781" y="-141"/>
                    </a:cubicBezTo>
                    <a:cubicBezTo>
                      <a:pt x="80083" y="-141"/>
                      <a:pt x="103078" y="22701"/>
                      <a:pt x="103261" y="51007"/>
                    </a:cubicBezTo>
                    <a:close/>
                  </a:path>
                </a:pathLst>
              </a:custGeom>
              <a:noFill/>
              <a:ln w="10821" cap="flat">
                <a:solidFill>
                  <a:srgbClr val="A5A5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FD5156B8-11EB-633A-2B74-054C121B7FBF}"/>
                  </a:ext>
                </a:extLst>
              </p:cNvPr>
              <p:cNvSpPr/>
              <p:nvPr/>
            </p:nvSpPr>
            <p:spPr>
              <a:xfrm>
                <a:off x="2535282" y="2374562"/>
                <a:ext cx="66641" cy="66641"/>
              </a:xfrm>
              <a:custGeom>
                <a:avLst/>
                <a:gdLst>
                  <a:gd name="connsiteX0" fmla="*/ 66611 w 66641"/>
                  <a:gd name="connsiteY0" fmla="*/ 33180 h 66641"/>
                  <a:gd name="connsiteX1" fmla="*/ 33290 w 66641"/>
                  <a:gd name="connsiteY1" fmla="*/ 66501 h 66641"/>
                  <a:gd name="connsiteX2" fmla="*/ -31 w 66641"/>
                  <a:gd name="connsiteY2" fmla="*/ 33180 h 66641"/>
                  <a:gd name="connsiteX3" fmla="*/ 33290 w 66641"/>
                  <a:gd name="connsiteY3" fmla="*/ -141 h 66641"/>
                  <a:gd name="connsiteX4" fmla="*/ 66611 w 66641"/>
                  <a:gd name="connsiteY4" fmla="*/ 33180 h 66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1" h="66641">
                    <a:moveTo>
                      <a:pt x="66611" y="33180"/>
                    </a:moveTo>
                    <a:cubicBezTo>
                      <a:pt x="66611" y="51590"/>
                      <a:pt x="51693" y="66501"/>
                      <a:pt x="33290" y="66501"/>
                    </a:cubicBezTo>
                    <a:cubicBezTo>
                      <a:pt x="14887" y="66501"/>
                      <a:pt x="-31" y="51590"/>
                      <a:pt x="-31" y="33180"/>
                    </a:cubicBezTo>
                    <a:cubicBezTo>
                      <a:pt x="-31" y="14770"/>
                      <a:pt x="14887" y="-141"/>
                      <a:pt x="33290" y="-141"/>
                    </a:cubicBezTo>
                    <a:cubicBezTo>
                      <a:pt x="51693" y="-141"/>
                      <a:pt x="66611" y="14770"/>
                      <a:pt x="66611" y="33180"/>
                    </a:cubicBezTo>
                    <a:close/>
                  </a:path>
                </a:pathLst>
              </a:custGeom>
              <a:solidFill>
                <a:srgbClr val="A5A5A5"/>
              </a:solidFill>
              <a:ln w="166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97990FC5-C9F9-8FCC-4A60-7C26D5AFEB3F}"/>
                </a:ext>
              </a:extLst>
            </p:cNvPr>
            <p:cNvSpPr/>
            <p:nvPr/>
          </p:nvSpPr>
          <p:spPr>
            <a:xfrm>
              <a:off x="2569715" y="2732888"/>
              <a:ext cx="13768" cy="668546"/>
            </a:xfrm>
            <a:custGeom>
              <a:avLst/>
              <a:gdLst>
                <a:gd name="connsiteX0" fmla="*/ 0 w 16660"/>
                <a:gd name="connsiteY0" fmla="*/ 0 h 1196215"/>
                <a:gd name="connsiteX1" fmla="*/ 0 w 16660"/>
                <a:gd name="connsiteY1" fmla="*/ 1196215 h 1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60" h="1196215">
                  <a:moveTo>
                    <a:pt x="0" y="0"/>
                  </a:moveTo>
                  <a:lnTo>
                    <a:pt x="0" y="1196215"/>
                  </a:lnTo>
                </a:path>
              </a:pathLst>
            </a:custGeom>
            <a:ln w="10821" cap="flat">
              <a:solidFill>
                <a:srgbClr val="A5A5A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BA9C56C1-1C2C-2EE5-A012-526204D52648}"/>
              </a:ext>
            </a:extLst>
          </p:cNvPr>
          <p:cNvGrpSpPr/>
          <p:nvPr/>
        </p:nvGrpSpPr>
        <p:grpSpPr>
          <a:xfrm rot="10800000">
            <a:off x="5666167" y="4956080"/>
            <a:ext cx="123030" cy="922749"/>
            <a:chOff x="2518068" y="2626706"/>
            <a:chExt cx="103294" cy="774728"/>
          </a:xfrm>
        </p:grpSpPr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8466DA7B-0F73-0E12-F703-C81EDBA0107F}"/>
                </a:ext>
              </a:extLst>
            </p:cNvPr>
            <p:cNvGrpSpPr/>
            <p:nvPr/>
          </p:nvGrpSpPr>
          <p:grpSpPr>
            <a:xfrm>
              <a:off x="2518068" y="2626706"/>
              <a:ext cx="103294" cy="103296"/>
              <a:chOff x="2516625" y="2356735"/>
              <a:chExt cx="103294" cy="103296"/>
            </a:xfrm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48DDC9B4-5B1E-ECF6-C85D-CAC8F73320BE}"/>
                  </a:ext>
                </a:extLst>
              </p:cNvPr>
              <p:cNvSpPr/>
              <p:nvPr/>
            </p:nvSpPr>
            <p:spPr>
              <a:xfrm>
                <a:off x="2516625" y="2356735"/>
                <a:ext cx="103294" cy="103296"/>
              </a:xfrm>
              <a:custGeom>
                <a:avLst/>
                <a:gdLst>
                  <a:gd name="connsiteX0" fmla="*/ 103261 w 103294"/>
                  <a:gd name="connsiteY0" fmla="*/ 51007 h 103296"/>
                  <a:gd name="connsiteX1" fmla="*/ 52115 w 103294"/>
                  <a:gd name="connsiteY1" fmla="*/ 103154 h 103296"/>
                  <a:gd name="connsiteX2" fmla="*/ -28 w 103294"/>
                  <a:gd name="connsiteY2" fmla="*/ 52006 h 103296"/>
                  <a:gd name="connsiteX3" fmla="*/ 51117 w 103294"/>
                  <a:gd name="connsiteY3" fmla="*/ -141 h 103296"/>
                  <a:gd name="connsiteX4" fmla="*/ 51781 w 103294"/>
                  <a:gd name="connsiteY4" fmla="*/ -141 h 103296"/>
                  <a:gd name="connsiteX5" fmla="*/ 103261 w 103294"/>
                  <a:gd name="connsiteY5" fmla="*/ 51007 h 103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294" h="103296">
                    <a:moveTo>
                      <a:pt x="103261" y="51007"/>
                    </a:moveTo>
                    <a:cubicBezTo>
                      <a:pt x="103538" y="79529"/>
                      <a:pt x="80638" y="102870"/>
                      <a:pt x="52115" y="103154"/>
                    </a:cubicBezTo>
                    <a:cubicBezTo>
                      <a:pt x="23593" y="103420"/>
                      <a:pt x="247" y="80529"/>
                      <a:pt x="-28" y="52006"/>
                    </a:cubicBezTo>
                    <a:cubicBezTo>
                      <a:pt x="-305" y="23484"/>
                      <a:pt x="22595" y="143"/>
                      <a:pt x="51117" y="-141"/>
                    </a:cubicBezTo>
                    <a:cubicBezTo>
                      <a:pt x="51337" y="-141"/>
                      <a:pt x="51559" y="-141"/>
                      <a:pt x="51781" y="-141"/>
                    </a:cubicBezTo>
                    <a:cubicBezTo>
                      <a:pt x="80083" y="-141"/>
                      <a:pt x="103078" y="22701"/>
                      <a:pt x="103261" y="51007"/>
                    </a:cubicBezTo>
                    <a:close/>
                  </a:path>
                </a:pathLst>
              </a:custGeom>
              <a:noFill/>
              <a:ln w="10821" cap="flat">
                <a:solidFill>
                  <a:srgbClr val="A5A5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F71783AF-1B85-503B-F21A-6BDC82085D81}"/>
                  </a:ext>
                </a:extLst>
              </p:cNvPr>
              <p:cNvSpPr/>
              <p:nvPr/>
            </p:nvSpPr>
            <p:spPr>
              <a:xfrm>
                <a:off x="2535282" y="2374562"/>
                <a:ext cx="66641" cy="66641"/>
              </a:xfrm>
              <a:custGeom>
                <a:avLst/>
                <a:gdLst>
                  <a:gd name="connsiteX0" fmla="*/ 66611 w 66641"/>
                  <a:gd name="connsiteY0" fmla="*/ 33180 h 66641"/>
                  <a:gd name="connsiteX1" fmla="*/ 33290 w 66641"/>
                  <a:gd name="connsiteY1" fmla="*/ 66501 h 66641"/>
                  <a:gd name="connsiteX2" fmla="*/ -31 w 66641"/>
                  <a:gd name="connsiteY2" fmla="*/ 33180 h 66641"/>
                  <a:gd name="connsiteX3" fmla="*/ 33290 w 66641"/>
                  <a:gd name="connsiteY3" fmla="*/ -141 h 66641"/>
                  <a:gd name="connsiteX4" fmla="*/ 66611 w 66641"/>
                  <a:gd name="connsiteY4" fmla="*/ 33180 h 66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1" h="66641">
                    <a:moveTo>
                      <a:pt x="66611" y="33180"/>
                    </a:moveTo>
                    <a:cubicBezTo>
                      <a:pt x="66611" y="51590"/>
                      <a:pt x="51693" y="66501"/>
                      <a:pt x="33290" y="66501"/>
                    </a:cubicBezTo>
                    <a:cubicBezTo>
                      <a:pt x="14887" y="66501"/>
                      <a:pt x="-31" y="51590"/>
                      <a:pt x="-31" y="33180"/>
                    </a:cubicBezTo>
                    <a:cubicBezTo>
                      <a:pt x="-31" y="14770"/>
                      <a:pt x="14887" y="-141"/>
                      <a:pt x="33290" y="-141"/>
                    </a:cubicBezTo>
                    <a:cubicBezTo>
                      <a:pt x="51693" y="-141"/>
                      <a:pt x="66611" y="14770"/>
                      <a:pt x="66611" y="33180"/>
                    </a:cubicBezTo>
                    <a:close/>
                  </a:path>
                </a:pathLst>
              </a:custGeom>
              <a:solidFill>
                <a:srgbClr val="A5A5A5"/>
              </a:solidFill>
              <a:ln w="166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F782D9D6-8EA7-90D0-4B96-26E9D77087F7}"/>
                </a:ext>
              </a:extLst>
            </p:cNvPr>
            <p:cNvSpPr/>
            <p:nvPr/>
          </p:nvSpPr>
          <p:spPr>
            <a:xfrm>
              <a:off x="2569715" y="2732888"/>
              <a:ext cx="13768" cy="668546"/>
            </a:xfrm>
            <a:custGeom>
              <a:avLst/>
              <a:gdLst>
                <a:gd name="connsiteX0" fmla="*/ 0 w 16660"/>
                <a:gd name="connsiteY0" fmla="*/ 0 h 1196215"/>
                <a:gd name="connsiteX1" fmla="*/ 0 w 16660"/>
                <a:gd name="connsiteY1" fmla="*/ 1196215 h 1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60" h="1196215">
                  <a:moveTo>
                    <a:pt x="0" y="0"/>
                  </a:moveTo>
                  <a:lnTo>
                    <a:pt x="0" y="1196215"/>
                  </a:lnTo>
                </a:path>
              </a:pathLst>
            </a:custGeom>
            <a:ln w="10821" cap="flat">
              <a:solidFill>
                <a:srgbClr val="A5A5A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2F23A287-19E2-57D5-7DF1-C558138080CB}"/>
              </a:ext>
            </a:extLst>
          </p:cNvPr>
          <p:cNvSpPr/>
          <p:nvPr/>
        </p:nvSpPr>
        <p:spPr>
          <a:xfrm>
            <a:off x="2385041" y="4954182"/>
            <a:ext cx="83739" cy="650272"/>
          </a:xfrm>
          <a:custGeom>
            <a:avLst/>
            <a:gdLst>
              <a:gd name="connsiteX0" fmla="*/ 0 w 70306"/>
              <a:gd name="connsiteY0" fmla="*/ 0 h 545960"/>
              <a:gd name="connsiteX1" fmla="*/ 70307 w 70306"/>
              <a:gd name="connsiteY1" fmla="*/ 0 h 545960"/>
              <a:gd name="connsiteX2" fmla="*/ 70307 w 70306"/>
              <a:gd name="connsiteY2" fmla="*/ 545961 h 545960"/>
              <a:gd name="connsiteX3" fmla="*/ 0 w 70306"/>
              <a:gd name="connsiteY3" fmla="*/ 545961 h 54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06" h="545960">
                <a:moveTo>
                  <a:pt x="0" y="0"/>
                </a:moveTo>
                <a:lnTo>
                  <a:pt x="70307" y="0"/>
                </a:lnTo>
                <a:lnTo>
                  <a:pt x="70307" y="545961"/>
                </a:lnTo>
                <a:lnTo>
                  <a:pt x="0" y="545961"/>
                </a:lnTo>
                <a:close/>
              </a:path>
            </a:pathLst>
          </a:custGeom>
          <a:solidFill>
            <a:schemeClr val="accent2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4F83072E-5AFF-E81C-5FA8-1EDA830A7A67}"/>
              </a:ext>
            </a:extLst>
          </p:cNvPr>
          <p:cNvSpPr/>
          <p:nvPr/>
        </p:nvSpPr>
        <p:spPr>
          <a:xfrm>
            <a:off x="5904163" y="4954182"/>
            <a:ext cx="83739" cy="650272"/>
          </a:xfrm>
          <a:custGeom>
            <a:avLst/>
            <a:gdLst>
              <a:gd name="connsiteX0" fmla="*/ 0 w 70306"/>
              <a:gd name="connsiteY0" fmla="*/ 0 h 545960"/>
              <a:gd name="connsiteX1" fmla="*/ 70307 w 70306"/>
              <a:gd name="connsiteY1" fmla="*/ 0 h 545960"/>
              <a:gd name="connsiteX2" fmla="*/ 70307 w 70306"/>
              <a:gd name="connsiteY2" fmla="*/ 545961 h 545960"/>
              <a:gd name="connsiteX3" fmla="*/ 0 w 70306"/>
              <a:gd name="connsiteY3" fmla="*/ 545961 h 54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06" h="545960">
                <a:moveTo>
                  <a:pt x="0" y="0"/>
                </a:moveTo>
                <a:lnTo>
                  <a:pt x="70307" y="0"/>
                </a:lnTo>
                <a:lnTo>
                  <a:pt x="70307" y="545961"/>
                </a:lnTo>
                <a:lnTo>
                  <a:pt x="0" y="545961"/>
                </a:lnTo>
                <a:close/>
              </a:path>
            </a:pathLst>
          </a:custGeom>
          <a:solidFill>
            <a:schemeClr val="accent4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A7520D08-B391-B218-6AA2-33FDA51BF062}"/>
              </a:ext>
            </a:extLst>
          </p:cNvPr>
          <p:cNvSpPr txBox="1"/>
          <p:nvPr/>
        </p:nvSpPr>
        <p:spPr>
          <a:xfrm>
            <a:off x="892079" y="2646859"/>
            <a:ext cx="173026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2.5M – 3000 BCE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Obsidian, flint, + animal hide, bone, wood, found hydrocarbons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F16E6462-59D7-F0D5-FC73-3D473FC8F6A7}"/>
              </a:ext>
            </a:extLst>
          </p:cNvPr>
          <p:cNvSpPr txBox="1"/>
          <p:nvPr/>
        </p:nvSpPr>
        <p:spPr>
          <a:xfrm>
            <a:off x="2509164" y="4920790"/>
            <a:ext cx="160901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3000 – 1200 BCE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202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Bronze, + clay ceramics, papyrus, gold, silk, rubber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791877A4-F810-061B-E8D9-A3AE3161D2CE}"/>
              </a:ext>
            </a:extLst>
          </p:cNvPr>
          <p:cNvSpPr txBox="1"/>
          <p:nvPr/>
        </p:nvSpPr>
        <p:spPr>
          <a:xfrm>
            <a:off x="4400250" y="2646859"/>
            <a:ext cx="178969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1200 BCE – 300 CE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Iron, + steel, glass, processed minerals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3AABD5F8-9688-8670-8D38-8E82C284BA34}"/>
              </a:ext>
            </a:extLst>
          </p:cNvPr>
          <p:cNvSpPr txBox="1"/>
          <p:nvPr/>
        </p:nvSpPr>
        <p:spPr>
          <a:xfrm>
            <a:off x="6041046" y="4920790"/>
            <a:ext cx="1609015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300 – 1300 CE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Porcelain ceramic (Far East), + ceramic glazes, lacquer, metal/ceramic composites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2" name="Google Shape;56;p13">
            <a:extLst>
              <a:ext uri="{FF2B5EF4-FFF2-40B4-BE49-F238E27FC236}">
                <a16:creationId xmlns:a16="http://schemas.microsoft.com/office/drawing/2014/main" id="{7C2DF747-AD76-11F6-F8FD-899F76C45B3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091F5AC-81E9-2871-8522-202415B0B0BB}"/>
              </a:ext>
            </a:extLst>
          </p:cNvPr>
          <p:cNvSpPr/>
          <p:nvPr/>
        </p:nvSpPr>
        <p:spPr>
          <a:xfrm>
            <a:off x="7505184" y="3903213"/>
            <a:ext cx="1789690" cy="658012"/>
          </a:xfrm>
          <a:custGeom>
            <a:avLst/>
            <a:gdLst>
              <a:gd name="connsiteX0" fmla="*/ 1424463 w 1502599"/>
              <a:gd name="connsiteY0" fmla="*/ 552458 h 552458"/>
              <a:gd name="connsiteX1" fmla="*/ 0 w 1502599"/>
              <a:gd name="connsiteY1" fmla="*/ 552458 h 552458"/>
              <a:gd name="connsiteX2" fmla="*/ 78137 w 1502599"/>
              <a:gd name="connsiteY2" fmla="*/ 276229 h 552458"/>
              <a:gd name="connsiteX3" fmla="*/ 0 w 1502599"/>
              <a:gd name="connsiteY3" fmla="*/ 0 h 552458"/>
              <a:gd name="connsiteX4" fmla="*/ 1424463 w 1502599"/>
              <a:gd name="connsiteY4" fmla="*/ 0 h 552458"/>
              <a:gd name="connsiteX5" fmla="*/ 1502600 w 1502599"/>
              <a:gd name="connsiteY5" fmla="*/ 276229 h 552458"/>
              <a:gd name="connsiteX6" fmla="*/ 1424463 w 1502599"/>
              <a:gd name="connsiteY6" fmla="*/ 552458 h 55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2599" h="552458">
                <a:moveTo>
                  <a:pt x="1424463" y="552458"/>
                </a:moveTo>
                <a:lnTo>
                  <a:pt x="0" y="552458"/>
                </a:lnTo>
                <a:lnTo>
                  <a:pt x="78137" y="276229"/>
                </a:lnTo>
                <a:lnTo>
                  <a:pt x="0" y="0"/>
                </a:lnTo>
                <a:lnTo>
                  <a:pt x="1424463" y="0"/>
                </a:lnTo>
                <a:lnTo>
                  <a:pt x="1502600" y="276229"/>
                </a:lnTo>
                <a:lnTo>
                  <a:pt x="1424463" y="55245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7380643-2422-B11A-1C98-7BD01B428810}"/>
              </a:ext>
            </a:extLst>
          </p:cNvPr>
          <p:cNvSpPr/>
          <p:nvPr/>
        </p:nvSpPr>
        <p:spPr>
          <a:xfrm rot="18900000">
            <a:off x="7799818" y="3620262"/>
            <a:ext cx="1200535" cy="1200534"/>
          </a:xfrm>
          <a:custGeom>
            <a:avLst/>
            <a:gdLst>
              <a:gd name="connsiteX0" fmla="*/ 1007923 w 1007953"/>
              <a:gd name="connsiteY0" fmla="*/ 503836 h 1007953"/>
              <a:gd name="connsiteX1" fmla="*/ 503946 w 1007953"/>
              <a:gd name="connsiteY1" fmla="*/ 1007813 h 1007953"/>
              <a:gd name="connsiteX2" fmla="*/ -31 w 1007953"/>
              <a:gd name="connsiteY2" fmla="*/ 503836 h 1007953"/>
              <a:gd name="connsiteX3" fmla="*/ 503946 w 1007953"/>
              <a:gd name="connsiteY3" fmla="*/ -141 h 1007953"/>
              <a:gd name="connsiteX4" fmla="*/ 1007923 w 1007953"/>
              <a:gd name="connsiteY4" fmla="*/ 503836 h 100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953" h="1007953">
                <a:moveTo>
                  <a:pt x="1007923" y="503836"/>
                </a:moveTo>
                <a:cubicBezTo>
                  <a:pt x="1007923" y="782174"/>
                  <a:pt x="782285" y="1007813"/>
                  <a:pt x="503946" y="1007813"/>
                </a:cubicBezTo>
                <a:cubicBezTo>
                  <a:pt x="225607" y="1007813"/>
                  <a:pt x="-31" y="782174"/>
                  <a:pt x="-31" y="503836"/>
                </a:cubicBezTo>
                <a:cubicBezTo>
                  <a:pt x="-31" y="225497"/>
                  <a:pt x="225607" y="-141"/>
                  <a:pt x="503946" y="-141"/>
                </a:cubicBezTo>
                <a:cubicBezTo>
                  <a:pt x="782285" y="-141"/>
                  <a:pt x="1007923" y="225497"/>
                  <a:pt x="1007923" y="503836"/>
                </a:cubicBezTo>
                <a:close/>
              </a:path>
            </a:pathLst>
          </a:custGeom>
          <a:solidFill>
            <a:schemeClr val="accent3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DE4B93-99B5-E5C9-97B1-6CF6F6A4727C}"/>
              </a:ext>
            </a:extLst>
          </p:cNvPr>
          <p:cNvSpPr/>
          <p:nvPr/>
        </p:nvSpPr>
        <p:spPr>
          <a:xfrm>
            <a:off x="7826253" y="3646835"/>
            <a:ext cx="1147355" cy="1147354"/>
          </a:xfrm>
          <a:custGeom>
            <a:avLst/>
            <a:gdLst>
              <a:gd name="connsiteX0" fmla="*/ 481788 w 963303"/>
              <a:gd name="connsiteY0" fmla="*/ 963163 h 963303"/>
              <a:gd name="connsiteX1" fmla="*/ -31 w 963303"/>
              <a:gd name="connsiteY1" fmla="*/ 481678 h 963303"/>
              <a:gd name="connsiteX2" fmla="*/ 481455 w 963303"/>
              <a:gd name="connsiteY2" fmla="*/ -141 h 963303"/>
              <a:gd name="connsiteX3" fmla="*/ 963273 w 963303"/>
              <a:gd name="connsiteY3" fmla="*/ 481344 h 963303"/>
              <a:gd name="connsiteX4" fmla="*/ 963273 w 963303"/>
              <a:gd name="connsiteY4" fmla="*/ 481511 h 963303"/>
              <a:gd name="connsiteX5" fmla="*/ 481788 w 963303"/>
              <a:gd name="connsiteY5" fmla="*/ 963163 h 963303"/>
              <a:gd name="connsiteX6" fmla="*/ 481788 w 963303"/>
              <a:gd name="connsiteY6" fmla="*/ 13521 h 963303"/>
              <a:gd name="connsiteX7" fmla="*/ 13631 w 963303"/>
              <a:gd name="connsiteY7" fmla="*/ 481344 h 963303"/>
              <a:gd name="connsiteX8" fmla="*/ 481455 w 963303"/>
              <a:gd name="connsiteY8" fmla="*/ 949501 h 963303"/>
              <a:gd name="connsiteX9" fmla="*/ 949611 w 963303"/>
              <a:gd name="connsiteY9" fmla="*/ 481678 h 963303"/>
              <a:gd name="connsiteX10" fmla="*/ 949611 w 963303"/>
              <a:gd name="connsiteY10" fmla="*/ 481344 h 963303"/>
              <a:gd name="connsiteX11" fmla="*/ 481788 w 963303"/>
              <a:gd name="connsiteY11" fmla="*/ 13688 h 96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3303" h="963303">
                <a:moveTo>
                  <a:pt x="481788" y="963163"/>
                </a:moveTo>
                <a:cubicBezTo>
                  <a:pt x="215771" y="963263"/>
                  <a:pt x="70" y="747694"/>
                  <a:pt x="-31" y="481678"/>
                </a:cubicBezTo>
                <a:cubicBezTo>
                  <a:pt x="-131" y="215661"/>
                  <a:pt x="215438" y="-40"/>
                  <a:pt x="481455" y="-141"/>
                </a:cubicBezTo>
                <a:cubicBezTo>
                  <a:pt x="747471" y="-240"/>
                  <a:pt x="963173" y="215328"/>
                  <a:pt x="963273" y="481344"/>
                </a:cubicBezTo>
                <a:cubicBezTo>
                  <a:pt x="963273" y="481395"/>
                  <a:pt x="963273" y="481461"/>
                  <a:pt x="963273" y="481511"/>
                </a:cubicBezTo>
                <a:cubicBezTo>
                  <a:pt x="962990" y="747344"/>
                  <a:pt x="747621" y="962796"/>
                  <a:pt x="481788" y="963163"/>
                </a:cubicBezTo>
                <a:close/>
                <a:moveTo>
                  <a:pt x="481788" y="13521"/>
                </a:moveTo>
                <a:cubicBezTo>
                  <a:pt x="223319" y="13421"/>
                  <a:pt x="13731" y="222875"/>
                  <a:pt x="13631" y="481344"/>
                </a:cubicBezTo>
                <a:cubicBezTo>
                  <a:pt x="13531" y="739814"/>
                  <a:pt x="222985" y="949401"/>
                  <a:pt x="481455" y="949501"/>
                </a:cubicBezTo>
                <a:cubicBezTo>
                  <a:pt x="739924" y="949601"/>
                  <a:pt x="949511" y="740147"/>
                  <a:pt x="949611" y="481678"/>
                </a:cubicBezTo>
                <a:cubicBezTo>
                  <a:pt x="949611" y="481561"/>
                  <a:pt x="949611" y="481461"/>
                  <a:pt x="949611" y="481344"/>
                </a:cubicBezTo>
                <a:cubicBezTo>
                  <a:pt x="949145" y="223192"/>
                  <a:pt x="739940" y="14054"/>
                  <a:pt x="481788" y="13688"/>
                </a:cubicBezTo>
                <a:close/>
              </a:path>
            </a:pathLst>
          </a:custGeom>
          <a:solidFill>
            <a:srgbClr val="FFFEFF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20919B-0DF0-06E6-905C-6791D47D61C1}"/>
              </a:ext>
            </a:extLst>
          </p:cNvPr>
          <p:cNvSpPr/>
          <p:nvPr/>
        </p:nvSpPr>
        <p:spPr>
          <a:xfrm rot="16749001">
            <a:off x="7946596" y="3767105"/>
            <a:ext cx="906452" cy="906453"/>
          </a:xfrm>
          <a:custGeom>
            <a:avLst/>
            <a:gdLst>
              <a:gd name="connsiteX0" fmla="*/ 761015 w 761045"/>
              <a:gd name="connsiteY0" fmla="*/ 380382 h 761045"/>
              <a:gd name="connsiteX1" fmla="*/ 380492 w 761045"/>
              <a:gd name="connsiteY1" fmla="*/ 760905 h 761045"/>
              <a:gd name="connsiteX2" fmla="*/ -31 w 761045"/>
              <a:gd name="connsiteY2" fmla="*/ 380382 h 761045"/>
              <a:gd name="connsiteX3" fmla="*/ 380492 w 761045"/>
              <a:gd name="connsiteY3" fmla="*/ -141 h 761045"/>
              <a:gd name="connsiteX4" fmla="*/ 761015 w 761045"/>
              <a:gd name="connsiteY4" fmla="*/ 380382 h 761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1045" h="761045">
                <a:moveTo>
                  <a:pt x="761015" y="380382"/>
                </a:moveTo>
                <a:cubicBezTo>
                  <a:pt x="761015" y="590539"/>
                  <a:pt x="590649" y="760905"/>
                  <a:pt x="380492" y="760905"/>
                </a:cubicBezTo>
                <a:cubicBezTo>
                  <a:pt x="170335" y="760905"/>
                  <a:pt x="-31" y="590539"/>
                  <a:pt x="-31" y="380382"/>
                </a:cubicBezTo>
                <a:cubicBezTo>
                  <a:pt x="-31" y="170225"/>
                  <a:pt x="170335" y="-141"/>
                  <a:pt x="380492" y="-141"/>
                </a:cubicBezTo>
                <a:cubicBezTo>
                  <a:pt x="590650" y="-141"/>
                  <a:pt x="761015" y="170225"/>
                  <a:pt x="761015" y="380382"/>
                </a:cubicBezTo>
                <a:close/>
              </a:path>
            </a:pathLst>
          </a:custGeom>
          <a:solidFill>
            <a:srgbClr val="FFFFFF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76BB095-1E44-0DBD-9D5A-FDB12560A752}"/>
              </a:ext>
            </a:extLst>
          </p:cNvPr>
          <p:cNvSpPr/>
          <p:nvPr/>
        </p:nvSpPr>
        <p:spPr>
          <a:xfrm rot="16749600">
            <a:off x="7987779" y="3808332"/>
            <a:ext cx="824698" cy="824698"/>
          </a:xfrm>
          <a:custGeom>
            <a:avLst/>
            <a:gdLst>
              <a:gd name="connsiteX0" fmla="*/ 692375 w 692405"/>
              <a:gd name="connsiteY0" fmla="*/ 346062 h 692405"/>
              <a:gd name="connsiteX1" fmla="*/ 346172 w 692405"/>
              <a:gd name="connsiteY1" fmla="*/ 692265 h 692405"/>
              <a:gd name="connsiteX2" fmla="*/ -31 w 692405"/>
              <a:gd name="connsiteY2" fmla="*/ 346062 h 692405"/>
              <a:gd name="connsiteX3" fmla="*/ 346172 w 692405"/>
              <a:gd name="connsiteY3" fmla="*/ -141 h 692405"/>
              <a:gd name="connsiteX4" fmla="*/ 692375 w 692405"/>
              <a:gd name="connsiteY4" fmla="*/ 346062 h 69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405" h="692405">
                <a:moveTo>
                  <a:pt x="692375" y="346062"/>
                </a:moveTo>
                <a:cubicBezTo>
                  <a:pt x="692375" y="537265"/>
                  <a:pt x="537375" y="692265"/>
                  <a:pt x="346172" y="692265"/>
                </a:cubicBezTo>
                <a:cubicBezTo>
                  <a:pt x="154970" y="692265"/>
                  <a:pt x="-31" y="537265"/>
                  <a:pt x="-31" y="346062"/>
                </a:cubicBezTo>
                <a:cubicBezTo>
                  <a:pt x="-31" y="154860"/>
                  <a:pt x="154970" y="-141"/>
                  <a:pt x="346172" y="-141"/>
                </a:cubicBezTo>
                <a:cubicBezTo>
                  <a:pt x="537375" y="-141"/>
                  <a:pt x="692375" y="154860"/>
                  <a:pt x="692375" y="346062"/>
                </a:cubicBezTo>
                <a:close/>
              </a:path>
            </a:pathLst>
          </a:custGeom>
          <a:solidFill>
            <a:schemeClr val="accent3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9E82F1-1C62-D575-8EEF-A7E8AD5CB65C}"/>
              </a:ext>
            </a:extLst>
          </p:cNvPr>
          <p:cNvSpPr txBox="1"/>
          <p:nvPr/>
        </p:nvSpPr>
        <p:spPr>
          <a:xfrm>
            <a:off x="7896851" y="4013596"/>
            <a:ext cx="999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>
                <a:ln/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  <a:rtl val="0"/>
              </a:rPr>
              <a:t>Industrial Era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6DBB91-45BA-060E-118A-1E3D066D902F}"/>
              </a:ext>
            </a:extLst>
          </p:cNvPr>
          <p:cNvGrpSpPr/>
          <p:nvPr/>
        </p:nvGrpSpPr>
        <p:grpSpPr>
          <a:xfrm>
            <a:off x="7528536" y="2541639"/>
            <a:ext cx="123030" cy="123030"/>
            <a:chOff x="5437353" y="2356402"/>
            <a:chExt cx="103294" cy="10329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FBCB1CD-B3D8-891D-C22D-598317DFF90E}"/>
                </a:ext>
              </a:extLst>
            </p:cNvPr>
            <p:cNvSpPr/>
            <p:nvPr/>
          </p:nvSpPr>
          <p:spPr>
            <a:xfrm>
              <a:off x="5437353" y="2356402"/>
              <a:ext cx="103294" cy="103294"/>
            </a:xfrm>
            <a:custGeom>
              <a:avLst/>
              <a:gdLst>
                <a:gd name="connsiteX0" fmla="*/ 103264 w 103294"/>
                <a:gd name="connsiteY0" fmla="*/ 51340 h 103294"/>
                <a:gd name="connsiteX1" fmla="*/ 51783 w 103294"/>
                <a:gd name="connsiteY1" fmla="*/ 103154 h 103294"/>
                <a:gd name="connsiteX2" fmla="*/ -30 w 103294"/>
                <a:gd name="connsiteY2" fmla="*/ 51673 h 103294"/>
                <a:gd name="connsiteX3" fmla="*/ 51450 w 103294"/>
                <a:gd name="connsiteY3" fmla="*/ -141 h 103294"/>
                <a:gd name="connsiteX4" fmla="*/ 51783 w 103294"/>
                <a:gd name="connsiteY4" fmla="*/ -141 h 103294"/>
                <a:gd name="connsiteX5" fmla="*/ 103264 w 103294"/>
                <a:gd name="connsiteY5" fmla="*/ 51340 h 103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294" h="103294">
                  <a:moveTo>
                    <a:pt x="103264" y="51340"/>
                  </a:moveTo>
                  <a:cubicBezTo>
                    <a:pt x="103364" y="79862"/>
                    <a:pt x="80306" y="103054"/>
                    <a:pt x="51783" y="103154"/>
                  </a:cubicBezTo>
                  <a:cubicBezTo>
                    <a:pt x="23261" y="103237"/>
                    <a:pt x="69" y="80196"/>
                    <a:pt x="-30" y="51673"/>
                  </a:cubicBezTo>
                  <a:cubicBezTo>
                    <a:pt x="-114" y="23151"/>
                    <a:pt x="22927" y="-41"/>
                    <a:pt x="51450" y="-141"/>
                  </a:cubicBezTo>
                  <a:cubicBezTo>
                    <a:pt x="51567" y="-141"/>
                    <a:pt x="51667" y="-141"/>
                    <a:pt x="51783" y="-141"/>
                  </a:cubicBezTo>
                  <a:cubicBezTo>
                    <a:pt x="80223" y="-141"/>
                    <a:pt x="103264" y="22901"/>
                    <a:pt x="103264" y="51340"/>
                  </a:cubicBezTo>
                  <a:close/>
                </a:path>
              </a:pathLst>
            </a:custGeom>
            <a:noFill/>
            <a:ln w="10821" cap="flat">
              <a:solidFill>
                <a:srgbClr val="A5A5A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A89E4AA-E089-E94D-2D23-9A5408AEFF0F}"/>
                </a:ext>
              </a:extLst>
            </p:cNvPr>
            <p:cNvSpPr/>
            <p:nvPr/>
          </p:nvSpPr>
          <p:spPr>
            <a:xfrm>
              <a:off x="5456013" y="2374562"/>
              <a:ext cx="66641" cy="66641"/>
            </a:xfrm>
            <a:custGeom>
              <a:avLst/>
              <a:gdLst>
                <a:gd name="connsiteX0" fmla="*/ 66611 w 66641"/>
                <a:gd name="connsiteY0" fmla="*/ 33180 h 66641"/>
                <a:gd name="connsiteX1" fmla="*/ 33290 w 66641"/>
                <a:gd name="connsiteY1" fmla="*/ 66501 h 66641"/>
                <a:gd name="connsiteX2" fmla="*/ -31 w 66641"/>
                <a:gd name="connsiteY2" fmla="*/ 33180 h 66641"/>
                <a:gd name="connsiteX3" fmla="*/ 33290 w 66641"/>
                <a:gd name="connsiteY3" fmla="*/ -141 h 66641"/>
                <a:gd name="connsiteX4" fmla="*/ 66611 w 66641"/>
                <a:gd name="connsiteY4" fmla="*/ 33180 h 66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41" h="66641">
                  <a:moveTo>
                    <a:pt x="66611" y="33180"/>
                  </a:moveTo>
                  <a:cubicBezTo>
                    <a:pt x="66611" y="51590"/>
                    <a:pt x="51700" y="66501"/>
                    <a:pt x="33290" y="66501"/>
                  </a:cubicBezTo>
                  <a:cubicBezTo>
                    <a:pt x="14880" y="66501"/>
                    <a:pt x="-31" y="51590"/>
                    <a:pt x="-31" y="33180"/>
                  </a:cubicBezTo>
                  <a:cubicBezTo>
                    <a:pt x="-31" y="14770"/>
                    <a:pt x="14880" y="-141"/>
                    <a:pt x="33290" y="-141"/>
                  </a:cubicBezTo>
                  <a:cubicBezTo>
                    <a:pt x="51700" y="-141"/>
                    <a:pt x="66611" y="14770"/>
                    <a:pt x="66611" y="33180"/>
                  </a:cubicBezTo>
                  <a:close/>
                </a:path>
              </a:pathLst>
            </a:custGeom>
            <a:solidFill>
              <a:srgbClr val="A5A5A5"/>
            </a:solidFill>
            <a:ln w="1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A67366B-5E18-CA87-6208-DE4168819FF1}"/>
              </a:ext>
            </a:extLst>
          </p:cNvPr>
          <p:cNvSpPr/>
          <p:nvPr/>
        </p:nvSpPr>
        <p:spPr>
          <a:xfrm>
            <a:off x="7590051" y="2668106"/>
            <a:ext cx="16399" cy="796279"/>
          </a:xfrm>
          <a:custGeom>
            <a:avLst/>
            <a:gdLst>
              <a:gd name="connsiteX0" fmla="*/ 0 w 16660"/>
              <a:gd name="connsiteY0" fmla="*/ 0 h 1196215"/>
              <a:gd name="connsiteX1" fmla="*/ 0 w 16660"/>
              <a:gd name="connsiteY1" fmla="*/ 1196215 h 119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60" h="1196215">
                <a:moveTo>
                  <a:pt x="0" y="0"/>
                </a:moveTo>
                <a:lnTo>
                  <a:pt x="0" y="1196215"/>
                </a:lnTo>
              </a:path>
            </a:pathLst>
          </a:custGeom>
          <a:ln w="10821" cap="flat">
            <a:solidFill>
              <a:srgbClr val="A5A5A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0E0EB1F-D689-FBC3-3D97-654BC9219D6D}"/>
              </a:ext>
            </a:extLst>
          </p:cNvPr>
          <p:cNvSpPr/>
          <p:nvPr/>
        </p:nvSpPr>
        <p:spPr>
          <a:xfrm>
            <a:off x="7770096" y="2681039"/>
            <a:ext cx="83739" cy="650272"/>
          </a:xfrm>
          <a:custGeom>
            <a:avLst/>
            <a:gdLst>
              <a:gd name="connsiteX0" fmla="*/ 0 w 70306"/>
              <a:gd name="connsiteY0" fmla="*/ 0 h 545960"/>
              <a:gd name="connsiteX1" fmla="*/ 70307 w 70306"/>
              <a:gd name="connsiteY1" fmla="*/ 0 h 545960"/>
              <a:gd name="connsiteX2" fmla="*/ 70307 w 70306"/>
              <a:gd name="connsiteY2" fmla="*/ 545961 h 545960"/>
              <a:gd name="connsiteX3" fmla="*/ 0 w 70306"/>
              <a:gd name="connsiteY3" fmla="*/ 545961 h 54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06" h="545960">
                <a:moveTo>
                  <a:pt x="0" y="0"/>
                </a:moveTo>
                <a:lnTo>
                  <a:pt x="70307" y="0"/>
                </a:lnTo>
                <a:lnTo>
                  <a:pt x="70307" y="545961"/>
                </a:lnTo>
                <a:lnTo>
                  <a:pt x="0" y="545961"/>
                </a:lnTo>
                <a:close/>
              </a:path>
            </a:pathLst>
          </a:custGeom>
          <a:solidFill>
            <a:schemeClr val="accent3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0D87DE-3948-542B-3E13-260058F3A92B}"/>
              </a:ext>
            </a:extLst>
          </p:cNvPr>
          <p:cNvSpPr txBox="1"/>
          <p:nvPr/>
        </p:nvSpPr>
        <p:spPr>
          <a:xfrm>
            <a:off x="7905457" y="2632110"/>
            <a:ext cx="2162775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1300 – 1950 CE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Steel, + aluminum and other metals, alloys of same, synthetic polymers, extracted hydrocarbons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36F81CE-D785-10B1-6D28-C52666161E6B}"/>
              </a:ext>
            </a:extLst>
          </p:cNvPr>
          <p:cNvGrpSpPr/>
          <p:nvPr/>
        </p:nvGrpSpPr>
        <p:grpSpPr>
          <a:xfrm rot="10800000">
            <a:off x="9289360" y="4961000"/>
            <a:ext cx="123030" cy="922749"/>
            <a:chOff x="2518068" y="2626706"/>
            <a:chExt cx="103294" cy="7747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6B85218-0BDE-FFEB-21BE-EAAFD32D0C19}"/>
                </a:ext>
              </a:extLst>
            </p:cNvPr>
            <p:cNvGrpSpPr/>
            <p:nvPr/>
          </p:nvGrpSpPr>
          <p:grpSpPr>
            <a:xfrm>
              <a:off x="2518068" y="2626706"/>
              <a:ext cx="103294" cy="103296"/>
              <a:chOff x="2516625" y="2356735"/>
              <a:chExt cx="103294" cy="103296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ECB80C-8C9E-38E3-C770-9EFB8A498E24}"/>
                  </a:ext>
                </a:extLst>
              </p:cNvPr>
              <p:cNvSpPr/>
              <p:nvPr/>
            </p:nvSpPr>
            <p:spPr>
              <a:xfrm>
                <a:off x="2516625" y="2356735"/>
                <a:ext cx="103294" cy="103296"/>
              </a:xfrm>
              <a:custGeom>
                <a:avLst/>
                <a:gdLst>
                  <a:gd name="connsiteX0" fmla="*/ 103261 w 103294"/>
                  <a:gd name="connsiteY0" fmla="*/ 51007 h 103296"/>
                  <a:gd name="connsiteX1" fmla="*/ 52115 w 103294"/>
                  <a:gd name="connsiteY1" fmla="*/ 103154 h 103296"/>
                  <a:gd name="connsiteX2" fmla="*/ -28 w 103294"/>
                  <a:gd name="connsiteY2" fmla="*/ 52006 h 103296"/>
                  <a:gd name="connsiteX3" fmla="*/ 51117 w 103294"/>
                  <a:gd name="connsiteY3" fmla="*/ -141 h 103296"/>
                  <a:gd name="connsiteX4" fmla="*/ 51781 w 103294"/>
                  <a:gd name="connsiteY4" fmla="*/ -141 h 103296"/>
                  <a:gd name="connsiteX5" fmla="*/ 103261 w 103294"/>
                  <a:gd name="connsiteY5" fmla="*/ 51007 h 103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294" h="103296">
                    <a:moveTo>
                      <a:pt x="103261" y="51007"/>
                    </a:moveTo>
                    <a:cubicBezTo>
                      <a:pt x="103538" y="79529"/>
                      <a:pt x="80638" y="102870"/>
                      <a:pt x="52115" y="103154"/>
                    </a:cubicBezTo>
                    <a:cubicBezTo>
                      <a:pt x="23593" y="103420"/>
                      <a:pt x="247" y="80529"/>
                      <a:pt x="-28" y="52006"/>
                    </a:cubicBezTo>
                    <a:cubicBezTo>
                      <a:pt x="-305" y="23484"/>
                      <a:pt x="22595" y="143"/>
                      <a:pt x="51117" y="-141"/>
                    </a:cubicBezTo>
                    <a:cubicBezTo>
                      <a:pt x="51337" y="-141"/>
                      <a:pt x="51559" y="-141"/>
                      <a:pt x="51781" y="-141"/>
                    </a:cubicBezTo>
                    <a:cubicBezTo>
                      <a:pt x="80083" y="-141"/>
                      <a:pt x="103078" y="22701"/>
                      <a:pt x="103261" y="51007"/>
                    </a:cubicBezTo>
                    <a:close/>
                  </a:path>
                </a:pathLst>
              </a:custGeom>
              <a:noFill/>
              <a:ln w="10821" cap="flat">
                <a:solidFill>
                  <a:srgbClr val="A5A5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B508B45-F666-5353-B2FF-2552C65F9B84}"/>
                  </a:ext>
                </a:extLst>
              </p:cNvPr>
              <p:cNvSpPr/>
              <p:nvPr/>
            </p:nvSpPr>
            <p:spPr>
              <a:xfrm>
                <a:off x="2535282" y="2374562"/>
                <a:ext cx="66641" cy="66641"/>
              </a:xfrm>
              <a:custGeom>
                <a:avLst/>
                <a:gdLst>
                  <a:gd name="connsiteX0" fmla="*/ 66611 w 66641"/>
                  <a:gd name="connsiteY0" fmla="*/ 33180 h 66641"/>
                  <a:gd name="connsiteX1" fmla="*/ 33290 w 66641"/>
                  <a:gd name="connsiteY1" fmla="*/ 66501 h 66641"/>
                  <a:gd name="connsiteX2" fmla="*/ -31 w 66641"/>
                  <a:gd name="connsiteY2" fmla="*/ 33180 h 66641"/>
                  <a:gd name="connsiteX3" fmla="*/ 33290 w 66641"/>
                  <a:gd name="connsiteY3" fmla="*/ -141 h 66641"/>
                  <a:gd name="connsiteX4" fmla="*/ 66611 w 66641"/>
                  <a:gd name="connsiteY4" fmla="*/ 33180 h 66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41" h="66641">
                    <a:moveTo>
                      <a:pt x="66611" y="33180"/>
                    </a:moveTo>
                    <a:cubicBezTo>
                      <a:pt x="66611" y="51590"/>
                      <a:pt x="51693" y="66501"/>
                      <a:pt x="33290" y="66501"/>
                    </a:cubicBezTo>
                    <a:cubicBezTo>
                      <a:pt x="14887" y="66501"/>
                      <a:pt x="-31" y="51590"/>
                      <a:pt x="-31" y="33180"/>
                    </a:cubicBezTo>
                    <a:cubicBezTo>
                      <a:pt x="-31" y="14770"/>
                      <a:pt x="14887" y="-141"/>
                      <a:pt x="33290" y="-141"/>
                    </a:cubicBezTo>
                    <a:cubicBezTo>
                      <a:pt x="51693" y="-141"/>
                      <a:pt x="66611" y="14770"/>
                      <a:pt x="66611" y="33180"/>
                    </a:cubicBezTo>
                    <a:close/>
                  </a:path>
                </a:pathLst>
              </a:custGeom>
              <a:solidFill>
                <a:srgbClr val="A5A5A5"/>
              </a:solidFill>
              <a:ln w="166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E84939-FB53-6E31-C751-7AAB3532F213}"/>
                </a:ext>
              </a:extLst>
            </p:cNvPr>
            <p:cNvSpPr/>
            <p:nvPr/>
          </p:nvSpPr>
          <p:spPr>
            <a:xfrm>
              <a:off x="2569715" y="2732888"/>
              <a:ext cx="13768" cy="668546"/>
            </a:xfrm>
            <a:custGeom>
              <a:avLst/>
              <a:gdLst>
                <a:gd name="connsiteX0" fmla="*/ 0 w 16660"/>
                <a:gd name="connsiteY0" fmla="*/ 0 h 1196215"/>
                <a:gd name="connsiteX1" fmla="*/ 0 w 16660"/>
                <a:gd name="connsiteY1" fmla="*/ 1196215 h 119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60" h="1196215">
                  <a:moveTo>
                    <a:pt x="0" y="0"/>
                  </a:moveTo>
                  <a:lnTo>
                    <a:pt x="0" y="1196215"/>
                  </a:lnTo>
                </a:path>
              </a:pathLst>
            </a:custGeom>
            <a:ln w="10821" cap="flat">
              <a:solidFill>
                <a:srgbClr val="A5A5A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B8CFCDD-38B6-8C20-2A3B-5467C8B089C4}"/>
              </a:ext>
            </a:extLst>
          </p:cNvPr>
          <p:cNvSpPr/>
          <p:nvPr/>
        </p:nvSpPr>
        <p:spPr>
          <a:xfrm>
            <a:off x="9527356" y="4959102"/>
            <a:ext cx="83739" cy="650272"/>
          </a:xfrm>
          <a:custGeom>
            <a:avLst/>
            <a:gdLst>
              <a:gd name="connsiteX0" fmla="*/ 0 w 70306"/>
              <a:gd name="connsiteY0" fmla="*/ 0 h 545960"/>
              <a:gd name="connsiteX1" fmla="*/ 70307 w 70306"/>
              <a:gd name="connsiteY1" fmla="*/ 0 h 545960"/>
              <a:gd name="connsiteX2" fmla="*/ 70307 w 70306"/>
              <a:gd name="connsiteY2" fmla="*/ 545961 h 545960"/>
              <a:gd name="connsiteX3" fmla="*/ 0 w 70306"/>
              <a:gd name="connsiteY3" fmla="*/ 545961 h 54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06" h="545960">
                <a:moveTo>
                  <a:pt x="0" y="0"/>
                </a:moveTo>
                <a:lnTo>
                  <a:pt x="70307" y="0"/>
                </a:lnTo>
                <a:lnTo>
                  <a:pt x="70307" y="545961"/>
                </a:lnTo>
                <a:lnTo>
                  <a:pt x="0" y="545961"/>
                </a:lnTo>
                <a:close/>
              </a:path>
            </a:pathLst>
          </a:custGeom>
          <a:solidFill>
            <a:srgbClr val="A02B93"/>
          </a:solidFill>
          <a:ln w="166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F656B2-06FB-52D8-9747-51E5A52BDA60}"/>
              </a:ext>
            </a:extLst>
          </p:cNvPr>
          <p:cNvSpPr txBox="1"/>
          <p:nvPr/>
        </p:nvSpPr>
        <p:spPr>
          <a:xfrm>
            <a:off x="9664239" y="4925710"/>
            <a:ext cx="210497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1950 CE - ???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Silicon, + modern composites, polymers, nanostructured materials “metamaterials”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52" name="Title 6">
            <a:extLst>
              <a:ext uri="{FF2B5EF4-FFF2-40B4-BE49-F238E27FC236}">
                <a16:creationId xmlns:a16="http://schemas.microsoft.com/office/drawing/2014/main" id="{759E24D8-92AA-4691-3D0A-40AB41AAA9AA}"/>
              </a:ext>
            </a:extLst>
          </p:cNvPr>
          <p:cNvSpPr txBox="1">
            <a:spLocks/>
          </p:cNvSpPr>
          <p:nvPr/>
        </p:nvSpPr>
        <p:spPr>
          <a:xfrm>
            <a:off x="1327814" y="71213"/>
            <a:ext cx="9426463" cy="8085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 Development by Era</a:t>
            </a:r>
            <a:endParaRPr lang="en-US" dirty="0">
              <a:solidFill>
                <a:srgbClr val="2545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Content Placeholder 5">
            <a:extLst>
              <a:ext uri="{FF2B5EF4-FFF2-40B4-BE49-F238E27FC236}">
                <a16:creationId xmlns:a16="http://schemas.microsoft.com/office/drawing/2014/main" id="{DC5AC437-174E-4E18-EBCA-5A59AF081DFA}"/>
              </a:ext>
            </a:extLst>
          </p:cNvPr>
          <p:cNvSpPr txBox="1">
            <a:spLocks/>
          </p:cNvSpPr>
          <p:nvPr/>
        </p:nvSpPr>
        <p:spPr>
          <a:xfrm>
            <a:off x="615931" y="928942"/>
            <a:ext cx="10913809" cy="1015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Different eras in human history are named after the materials incorporated in the predominant technologies</a:t>
            </a:r>
          </a:p>
        </p:txBody>
      </p:sp>
    </p:spTree>
    <p:extLst>
      <p:ext uri="{BB962C8B-B14F-4D97-AF65-F5344CB8AC3E}">
        <p14:creationId xmlns:p14="http://schemas.microsoft.com/office/powerpoint/2010/main" val="4026619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0E14-078C-FC40-20FA-DBEFA1C64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6C7925D7-1EDD-CDB7-B725-C24B52B0908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9B18077-BA7D-1E23-4C05-3956EEDC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202" y="59510"/>
            <a:ext cx="11717594" cy="75398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 Science Paradigms through Ages</a:t>
            </a:r>
          </a:p>
        </p:txBody>
      </p:sp>
      <p:pic>
        <p:nvPicPr>
          <p:cNvPr id="3" name="Content Placeholder 2" descr="A diagram of scientific experiments&#10;&#10;AI-generated content may be incorrect.">
            <a:extLst>
              <a:ext uri="{FF2B5EF4-FFF2-40B4-BE49-F238E27FC236}">
                <a16:creationId xmlns:a16="http://schemas.microsoft.com/office/drawing/2014/main" id="{163CEE36-0FEC-1DD5-AE7F-0D804F398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48" y="1020272"/>
            <a:ext cx="8808065" cy="5259673"/>
          </a:xfr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F045CBC9-C3D3-8AF7-6189-231365569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793" y="6334190"/>
            <a:ext cx="763999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9F1D65"/>
                </a:solidFill>
                <a:effectLst/>
                <a:latin typeface="Arial" panose="020B0604020202020204" pitchFamily="34" charset="0"/>
              </a:rPr>
              <a:t>Agrawal, A., &amp; Choudhary, A. (2019). Deep materials informatics: Applications of deep learning in materials science. MRS Communications, 9(3), 779–792. https://doi.org/10.1557/MRC.2019.73/FIGURES/6</a:t>
            </a:r>
          </a:p>
        </p:txBody>
      </p:sp>
    </p:spTree>
    <p:extLst>
      <p:ext uri="{BB962C8B-B14F-4D97-AF65-F5344CB8AC3E}">
        <p14:creationId xmlns:p14="http://schemas.microsoft.com/office/powerpoint/2010/main" val="2354807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3D7F7-0603-1887-7ACF-B17ABAF99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0C60A967-CB17-1D34-223C-91F2B4996AF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1778"/>
          <a:stretch/>
        </p:blipFill>
        <p:spPr>
          <a:xfrm>
            <a:off x="0" y="6731306"/>
            <a:ext cx="12192000" cy="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D5E6CC0-9C8E-6134-C952-4A6D4421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276"/>
            <a:ext cx="12192000" cy="74447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 Science from “First-Principles”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B38887F2-FE87-339B-84FD-D0137F11E87D}"/>
              </a:ext>
            </a:extLst>
          </p:cNvPr>
          <p:cNvSpPr txBox="1">
            <a:spLocks/>
          </p:cNvSpPr>
          <p:nvPr/>
        </p:nvSpPr>
        <p:spPr>
          <a:xfrm>
            <a:off x="8819535" y="1730479"/>
            <a:ext cx="3264310" cy="74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u="sng" dirty="0">
                <a:solidFill>
                  <a:srgbClr val="2545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 Properties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1F2DAD-9557-3378-B5A8-9F72B35AB848}"/>
              </a:ext>
            </a:extLst>
          </p:cNvPr>
          <p:cNvSpPr/>
          <p:nvPr/>
        </p:nvSpPr>
        <p:spPr>
          <a:xfrm>
            <a:off x="8947355" y="2627994"/>
            <a:ext cx="3006213" cy="287807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2000" dirty="0"/>
              <a:t>Phase stability</a:t>
            </a:r>
          </a:p>
          <a:p>
            <a:pPr marL="342900" indent="-342900">
              <a:buAutoNum type="arabicPeriod"/>
            </a:pPr>
            <a:r>
              <a:rPr lang="en-US" sz="2000" dirty="0"/>
              <a:t>Diffusion barriers</a:t>
            </a:r>
          </a:p>
          <a:p>
            <a:pPr marL="342900" indent="-342900">
              <a:buAutoNum type="arabicPeriod"/>
            </a:pPr>
            <a:r>
              <a:rPr lang="en-US" sz="2000" dirty="0"/>
              <a:t>Surface energies and Wulff shape</a:t>
            </a:r>
          </a:p>
          <a:p>
            <a:pPr marL="342900" indent="-342900">
              <a:buAutoNum type="arabicPeriod"/>
            </a:pPr>
            <a:r>
              <a:rPr lang="en-US" sz="2000" dirty="0"/>
              <a:t>Material properties</a:t>
            </a:r>
          </a:p>
          <a:p>
            <a:pPr marL="342900" indent="-342900">
              <a:buAutoNum type="arabicPeriod"/>
            </a:pPr>
            <a:r>
              <a:rPr lang="en-US" sz="2000" dirty="0"/>
              <a:t>Electronic structure</a:t>
            </a:r>
          </a:p>
          <a:p>
            <a:pPr marL="342900" indent="-342900">
              <a:buAutoNum type="arabicPeriod"/>
            </a:pPr>
            <a:r>
              <a:rPr lang="en-US" sz="2000" dirty="0"/>
              <a:t>Charge densities</a:t>
            </a:r>
          </a:p>
        </p:txBody>
      </p:sp>
      <p:pic>
        <p:nvPicPr>
          <p:cNvPr id="8" name="Picture 7" descr="A computer tower with a green light&#10;&#10;AI-generated content may be incorrect.">
            <a:extLst>
              <a:ext uri="{FF2B5EF4-FFF2-40B4-BE49-F238E27FC236}">
                <a16:creationId xmlns:a16="http://schemas.microsoft.com/office/drawing/2014/main" id="{B4F4AC11-27F3-028C-61E7-A52260457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2" t="5619" r="13306"/>
          <a:stretch>
            <a:fillRect/>
          </a:stretch>
        </p:blipFill>
        <p:spPr>
          <a:xfrm>
            <a:off x="5449528" y="2921307"/>
            <a:ext cx="2032820" cy="251252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1422A1A-5BA3-49ED-F555-54B311A7F156}"/>
              </a:ext>
            </a:extLst>
          </p:cNvPr>
          <p:cNvSpPr/>
          <p:nvPr/>
        </p:nvSpPr>
        <p:spPr>
          <a:xfrm>
            <a:off x="7669160" y="3686030"/>
            <a:ext cx="1150375" cy="744472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FB0AF-BAA7-07BA-CF1E-6186BA77B658}"/>
              </a:ext>
            </a:extLst>
          </p:cNvPr>
          <p:cNvSpPr txBox="1"/>
          <p:nvPr/>
        </p:nvSpPr>
        <p:spPr>
          <a:xfrm>
            <a:off x="737408" y="2140550"/>
            <a:ext cx="276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Schrodinger Equation</a:t>
            </a:r>
          </a:p>
        </p:txBody>
      </p:sp>
      <p:pic>
        <p:nvPicPr>
          <p:cNvPr id="12" name="Picture 11" descr="A math equations and formulas">
            <a:extLst>
              <a:ext uri="{FF2B5EF4-FFF2-40B4-BE49-F238E27FC236}">
                <a16:creationId xmlns:a16="http://schemas.microsoft.com/office/drawing/2014/main" id="{CDF2DA76-6317-F277-9BF0-6D6C5A252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3" y="2595338"/>
            <a:ext cx="3990975" cy="1143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3F62D2-84EB-E320-1EB9-8ECCDD3F4C0F}"/>
              </a:ext>
            </a:extLst>
          </p:cNvPr>
          <p:cNvSpPr txBox="1"/>
          <p:nvPr/>
        </p:nvSpPr>
        <p:spPr>
          <a:xfrm>
            <a:off x="291280" y="1097453"/>
            <a:ext cx="249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F1D65"/>
                </a:solidFill>
              </a:rPr>
              <a:t>Generally applicable to any chemistry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CF30D68-FD11-963E-07CB-ED0DD46874FA}"/>
              </a:ext>
            </a:extLst>
          </p:cNvPr>
          <p:cNvSpPr/>
          <p:nvPr/>
        </p:nvSpPr>
        <p:spPr>
          <a:xfrm>
            <a:off x="4185465" y="3686030"/>
            <a:ext cx="1150375" cy="744472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04307B-17A2-49D2-FDF1-844B97F76927}"/>
              </a:ext>
            </a:extLst>
          </p:cNvPr>
          <p:cNvSpPr txBox="1"/>
          <p:nvPr/>
        </p:nvSpPr>
        <p:spPr>
          <a:xfrm>
            <a:off x="5335840" y="2341490"/>
            <a:ext cx="249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F1D65"/>
                </a:solidFill>
              </a:rPr>
              <a:t>Inherently scalable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975365-1385-2D55-E0A5-8727802310CF}"/>
              </a:ext>
            </a:extLst>
          </p:cNvPr>
          <p:cNvSpPr txBox="1"/>
          <p:nvPr/>
        </p:nvSpPr>
        <p:spPr>
          <a:xfrm>
            <a:off x="382225" y="4089346"/>
            <a:ext cx="3542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Density functional theory (DFT) approximation</a:t>
            </a:r>
          </a:p>
        </p:txBody>
      </p:sp>
    </p:spTree>
    <p:extLst>
      <p:ext uri="{BB962C8B-B14F-4D97-AF65-F5344CB8AC3E}">
        <p14:creationId xmlns:p14="http://schemas.microsoft.com/office/powerpoint/2010/main" val="3098813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11008</TotalTime>
  <Words>1454</Words>
  <Application>Microsoft Office PowerPoint</Application>
  <PresentationFormat>Widescreen</PresentationFormat>
  <Paragraphs>99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Segoe UI</vt:lpstr>
      <vt:lpstr>Wingdings</vt:lpstr>
      <vt:lpstr>Office Theme</vt:lpstr>
      <vt:lpstr>AI 4 Materials Design</vt:lpstr>
      <vt:lpstr>Course Objective</vt:lpstr>
      <vt:lpstr>Learning Outcomes</vt:lpstr>
      <vt:lpstr>Pre-requisites</vt:lpstr>
      <vt:lpstr>Essential Work of Materials Science</vt:lpstr>
      <vt:lpstr>PSPP Relationship of Materials </vt:lpstr>
      <vt:lpstr>PowerPoint Presentation</vt:lpstr>
      <vt:lpstr>Materials Science Paradigms through Ages</vt:lpstr>
      <vt:lpstr>Materials Science from “First-Principles”</vt:lpstr>
      <vt:lpstr>Materials Science Paradigms through Ages</vt:lpstr>
      <vt:lpstr>Where does Data Science lie?</vt:lpstr>
      <vt:lpstr>Data Explosion</vt:lpstr>
      <vt:lpstr>Expanding Database of “computed” properties</vt:lpstr>
      <vt:lpstr>ML &amp; Big Data</vt:lpstr>
      <vt:lpstr>Materials Ontology</vt:lpstr>
      <vt:lpstr>Basic Machinery of Machine Learning in Materials Design</vt:lpstr>
      <vt:lpstr>Key Steps in Building a ML Model</vt:lpstr>
      <vt:lpstr>Workflow of ML for Materials Design</vt:lpstr>
      <vt:lpstr>Illustrative examples of application of machine learning in materials science</vt:lpstr>
      <vt:lpstr>Application area: physical metallurgy (HEA) Property: hardness</vt:lpstr>
      <vt:lpstr>PowerPoint Presentation</vt:lpstr>
      <vt:lpstr>PowerPoint Presentation</vt:lpstr>
      <vt:lpstr>Module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Caleb Osae-Morgan</dc:creator>
  <cp:lastModifiedBy>Caleb Morgan</cp:lastModifiedBy>
  <cp:revision>31</cp:revision>
  <dcterms:created xsi:type="dcterms:W3CDTF">2025-01-10T05:56:32Z</dcterms:created>
  <dcterms:modified xsi:type="dcterms:W3CDTF">2025-10-26T10:02:38Z</dcterms:modified>
</cp:coreProperties>
</file>